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sldIdLst>
    <p:sldId id="256" r:id="rId2"/>
    <p:sldId id="257" r:id="rId3"/>
    <p:sldId id="269" r:id="rId4"/>
    <p:sldId id="271" r:id="rId5"/>
    <p:sldId id="270" r:id="rId6"/>
    <p:sldId id="292" r:id="rId7"/>
    <p:sldId id="293" r:id="rId8"/>
    <p:sldId id="272" r:id="rId9"/>
    <p:sldId id="273" r:id="rId10"/>
    <p:sldId id="274" r:id="rId11"/>
    <p:sldId id="275" r:id="rId12"/>
    <p:sldId id="277" r:id="rId13"/>
    <p:sldId id="278" r:id="rId14"/>
    <p:sldId id="279" r:id="rId15"/>
    <p:sldId id="280" r:id="rId16"/>
    <p:sldId id="281" r:id="rId17"/>
    <p:sldId id="282" r:id="rId18"/>
    <p:sldId id="289" r:id="rId19"/>
    <p:sldId id="288" r:id="rId20"/>
    <p:sldId id="283" r:id="rId21"/>
    <p:sldId id="290" r:id="rId22"/>
    <p:sldId id="284" r:id="rId23"/>
    <p:sldId id="285" r:id="rId24"/>
    <p:sldId id="286" r:id="rId25"/>
    <p:sldId id="287" r:id="rId26"/>
    <p:sldId id="268" r:id="rId27"/>
    <p:sldId id="29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63"/>
    <p:restoredTop sz="96405"/>
  </p:normalViewPr>
  <p:slideViewPr>
    <p:cSldViewPr snapToGrid="0">
      <p:cViewPr varScale="1">
        <p:scale>
          <a:sx n="128" d="100"/>
          <a:sy n="128" d="100"/>
        </p:scale>
        <p:origin x="560"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8802D9-9121-FB4A-B36C-ED0BE1977F6D}" type="datetimeFigureOut">
              <a:rPr lang="en-IL" smtClean="0"/>
              <a:t>02/04/2024</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6F858B-0B28-424A-BF4F-E8BBCD4E3E49}" type="slidenum">
              <a:rPr lang="en-IL" smtClean="0"/>
              <a:t>‹#›</a:t>
            </a:fld>
            <a:endParaRPr lang="en-IL"/>
          </a:p>
        </p:txBody>
      </p:sp>
    </p:spTree>
    <p:extLst>
      <p:ext uri="{BB962C8B-B14F-4D97-AF65-F5344CB8AC3E}">
        <p14:creationId xmlns:p14="http://schemas.microsoft.com/office/powerpoint/2010/main" val="659449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4/2/24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4/2/24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4/2/24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4/2/24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4/2/24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4/2/24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068FF-4BDD-142F-B9CE-2562937B75DD}"/>
              </a:ext>
            </a:extLst>
          </p:cNvPr>
          <p:cNvSpPr>
            <a:spLocks noGrp="1"/>
          </p:cNvSpPr>
          <p:nvPr>
            <p:ph type="ctrTitle"/>
          </p:nvPr>
        </p:nvSpPr>
        <p:spPr>
          <a:xfrm>
            <a:off x="2589213" y="2514600"/>
            <a:ext cx="9039570" cy="1126283"/>
          </a:xfrm>
        </p:spPr>
        <p:txBody>
          <a:bodyPr>
            <a:normAutofit/>
          </a:bodyPr>
          <a:lstStyle/>
          <a:p>
            <a:r>
              <a:rPr lang="en-IL" sz="4400" b="1" dirty="0">
                <a:latin typeface="Times New Roman" panose="02020603050405020304" pitchFamily="18" charset="0"/>
                <a:cs typeface="Times New Roman" panose="02020603050405020304" pitchFamily="18" charset="0"/>
              </a:rPr>
              <a:t>Il culto nel vangelo secondo Matteo</a:t>
            </a:r>
          </a:p>
        </p:txBody>
      </p:sp>
      <p:sp>
        <p:nvSpPr>
          <p:cNvPr id="3" name="Subtitle 2">
            <a:extLst>
              <a:ext uri="{FF2B5EF4-FFF2-40B4-BE49-F238E27FC236}">
                <a16:creationId xmlns:a16="http://schemas.microsoft.com/office/drawing/2014/main" id="{58DE5697-C0AB-BAF9-E6B7-72AA3277AB32}"/>
              </a:ext>
            </a:extLst>
          </p:cNvPr>
          <p:cNvSpPr>
            <a:spLocks noGrp="1"/>
          </p:cNvSpPr>
          <p:nvPr>
            <p:ph type="subTitle" idx="1"/>
          </p:nvPr>
        </p:nvSpPr>
        <p:spPr>
          <a:xfrm>
            <a:off x="2589213" y="3896140"/>
            <a:ext cx="8915399" cy="715618"/>
          </a:xfrm>
        </p:spPr>
        <p:txBody>
          <a:bodyPr>
            <a:normAutofit/>
          </a:bodyPr>
          <a:lstStyle/>
          <a:p>
            <a:r>
              <a:rPr lang="en-IL" sz="2800" b="1" dirty="0">
                <a:latin typeface="Times New Roman" panose="02020603050405020304" pitchFamily="18" charset="0"/>
                <a:cs typeface="Times New Roman" panose="02020603050405020304" pitchFamily="18" charset="0"/>
              </a:rPr>
              <a:t>Corso di aggiornamento biblico teologico 2024</a:t>
            </a:r>
          </a:p>
        </p:txBody>
      </p:sp>
    </p:spTree>
    <p:extLst>
      <p:ext uri="{BB962C8B-B14F-4D97-AF65-F5344CB8AC3E}">
        <p14:creationId xmlns:p14="http://schemas.microsoft.com/office/powerpoint/2010/main" val="1752680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2398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 purificazione del tempio (Mt 21,12-16)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876927" y="782053"/>
            <a:ext cx="10118558" cy="5979693"/>
          </a:xfrm>
        </p:spPr>
        <p:txBody>
          <a:bodyPr>
            <a:noAutofit/>
          </a:bodyPr>
          <a:lstStyle/>
          <a:p>
            <a:r>
              <a:rPr lang="it-IT" sz="3200" i="1" dirty="0">
                <a:latin typeface="Times New Roman" panose="02020603050405020304" pitchFamily="18" charset="0"/>
                <a:cs typeface="Times New Roman" panose="02020603050405020304" pitchFamily="18" charset="0"/>
              </a:rPr>
              <a:t>Mt 21,12 Gesù entrò nel tempio e scacciò tutti quelli che nel tempio vendevano e compravano; rovesciò i tavoli dei cambiamonete e le sedie dei venditori di colombe 13 e disse loro: «Sta scritto: </a:t>
            </a:r>
            <a:r>
              <a:rPr lang="it-IT" sz="3200" b="1" i="1" dirty="0">
                <a:latin typeface="Times New Roman" panose="02020603050405020304" pitchFamily="18" charset="0"/>
                <a:cs typeface="Times New Roman" panose="02020603050405020304" pitchFamily="18" charset="0"/>
              </a:rPr>
              <a:t>La mia casa </a:t>
            </a:r>
            <a:r>
              <a:rPr lang="it-IT" sz="3200" i="1" dirty="0">
                <a:latin typeface="Times New Roman" panose="02020603050405020304" pitchFamily="18" charset="0"/>
                <a:cs typeface="Times New Roman" panose="02020603050405020304" pitchFamily="18" charset="0"/>
              </a:rPr>
              <a:t>sarà chiamata </a:t>
            </a:r>
            <a:r>
              <a:rPr lang="it-IT" sz="3200" b="1" i="1" dirty="0">
                <a:latin typeface="Times New Roman" panose="02020603050405020304" pitchFamily="18" charset="0"/>
                <a:cs typeface="Times New Roman" panose="02020603050405020304" pitchFamily="18" charset="0"/>
              </a:rPr>
              <a:t>casa di preghiera</a:t>
            </a:r>
            <a:r>
              <a:rPr lang="it-IT" sz="3200" i="1" dirty="0">
                <a:latin typeface="Times New Roman" panose="02020603050405020304" pitchFamily="18" charset="0"/>
                <a:cs typeface="Times New Roman" panose="02020603050405020304" pitchFamily="18" charset="0"/>
              </a:rPr>
              <a:t>. Voi invece ne fate un covo di ladri». 14 Gli si avvicinarono nel tempio ciechi e storpi, ed egli li guarì. 15 Ma i capi dei sacerdoti e gli scribi, vedendo le meraviglie che aveva fatto e i fanciulli che acclamavano nel tempio: «Osanna al figlio di Davide!», si sdegnarono, 16 e gli dissero: «Non senti quello che dicono costoro?». Gesù rispose loro: «Sì! Non avete mai letto: Dalla bocca di bambini e di lattanti hai tratto per te una lode?». </a:t>
            </a:r>
          </a:p>
          <a:p>
            <a:endParaRPr lang="en-IL"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9167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12419" y="22398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 purificazione del tempio (Mt 21,12-16)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806116"/>
            <a:ext cx="9563569" cy="5827898"/>
          </a:xfrm>
        </p:spPr>
        <p:txBody>
          <a:bodyPr>
            <a:normAutofit/>
          </a:bodyPr>
          <a:lstStyle/>
          <a:p>
            <a:r>
              <a:rPr lang="it-IT" sz="3200" dirty="0">
                <a:latin typeface="Times New Roman" panose="02020603050405020304" pitchFamily="18" charset="0"/>
                <a:cs typeface="Times New Roman" panose="02020603050405020304" pitchFamily="18" charset="0"/>
              </a:rPr>
              <a:t>Mt e Lc non riportano le ultime parole della citazione di </a:t>
            </a:r>
            <a:r>
              <a:rPr lang="it-IT" sz="3200" dirty="0" err="1">
                <a:latin typeface="Times New Roman" panose="02020603050405020304" pitchFamily="18" charset="0"/>
                <a:cs typeface="Times New Roman" panose="02020603050405020304" pitchFamily="18" charset="0"/>
              </a:rPr>
              <a:t>Is</a:t>
            </a:r>
            <a:r>
              <a:rPr lang="it-IT" sz="3200" dirty="0">
                <a:latin typeface="Times New Roman" panose="02020603050405020304" pitchFamily="18" charset="0"/>
                <a:cs typeface="Times New Roman" panose="02020603050405020304" pitchFamily="18" charset="0"/>
              </a:rPr>
              <a:t> 56,7 </a:t>
            </a:r>
            <a:r>
              <a:rPr lang="it-IT" sz="3200" i="1" dirty="0">
                <a:latin typeface="Times New Roman" panose="02020603050405020304" pitchFamily="18" charset="0"/>
                <a:cs typeface="Times New Roman" panose="02020603050405020304" pitchFamily="18" charset="0"/>
              </a:rPr>
              <a:t>la mia casa si chiamerà casa di preghiera </a:t>
            </a:r>
            <a:r>
              <a:rPr lang="it-IT" sz="3200" b="1" i="1" dirty="0">
                <a:latin typeface="Times New Roman" panose="02020603050405020304" pitchFamily="18" charset="0"/>
                <a:cs typeface="Times New Roman" panose="02020603050405020304" pitchFamily="18" charset="0"/>
              </a:rPr>
              <a:t>per tutti i popoli</a:t>
            </a:r>
            <a:endParaRPr lang="it-IT" sz="3200" dirty="0">
              <a:latin typeface="Times New Roman" panose="02020603050405020304" pitchFamily="18" charset="0"/>
              <a:cs typeface="Times New Roman" panose="02020603050405020304" pitchFamily="18" charset="0"/>
            </a:endParaRPr>
          </a:p>
          <a:p>
            <a:r>
              <a:rPr lang="it-IT" sz="3200" dirty="0">
                <a:latin typeface="Times New Roman" panose="02020603050405020304" pitchFamily="18" charset="0"/>
                <a:cs typeface="Times New Roman" panose="02020603050405020304" pitchFamily="18" charset="0"/>
              </a:rPr>
              <a:t>Si può pensare che Mt e poi Lc abbiano evitato di menzionare la presenza delle genti al tempio perché dopo la sua distruzione questa precisazione non sembrava avere più valore</a:t>
            </a:r>
          </a:p>
          <a:p>
            <a:r>
              <a:rPr lang="it-IT" sz="3200" dirty="0">
                <a:latin typeface="Times New Roman" panose="02020603050405020304" pitchFamily="18" charset="0"/>
                <a:cs typeface="Times New Roman" panose="02020603050405020304" pitchFamily="18" charset="0"/>
              </a:rPr>
              <a:t>Altrimenti Mt e poi Lc hanno pensato che fosse meglio concentrarsi sul «voi» a cui è rivolto il discorso: il </a:t>
            </a:r>
            <a:r>
              <a:rPr lang="it-IT" sz="3200" b="1" dirty="0">
                <a:latin typeface="Times New Roman" panose="02020603050405020304" pitchFamily="18" charset="0"/>
                <a:cs typeface="Times New Roman" panose="02020603050405020304" pitchFamily="18" charset="0"/>
              </a:rPr>
              <a:t>Signore</a:t>
            </a:r>
            <a:r>
              <a:rPr lang="it-IT" sz="3200" dirty="0">
                <a:latin typeface="Times New Roman" panose="02020603050405020304" pitchFamily="18" charset="0"/>
                <a:cs typeface="Times New Roman" panose="02020603050405020304" pitchFamily="18" charset="0"/>
              </a:rPr>
              <a:t> ha voluto il tempio per la preghiera e </a:t>
            </a:r>
            <a:r>
              <a:rPr lang="it-IT" sz="3200" b="1" dirty="0">
                <a:latin typeface="Times New Roman" panose="02020603050405020304" pitchFamily="18" charset="0"/>
                <a:cs typeface="Times New Roman" panose="02020603050405020304" pitchFamily="18" charset="0"/>
              </a:rPr>
              <a:t>voi</a:t>
            </a:r>
            <a:r>
              <a:rPr lang="it-IT" sz="3200" dirty="0">
                <a:latin typeface="Times New Roman" panose="02020603050405020304" pitchFamily="18" charset="0"/>
                <a:cs typeface="Times New Roman" panose="02020603050405020304" pitchFamily="18" charset="0"/>
              </a:rPr>
              <a:t> ne avete fatto un covo di ladri</a:t>
            </a:r>
          </a:p>
        </p:txBody>
      </p:sp>
    </p:spTree>
    <p:extLst>
      <p:ext uri="{BB962C8B-B14F-4D97-AF65-F5344CB8AC3E}">
        <p14:creationId xmlns:p14="http://schemas.microsoft.com/office/powerpoint/2010/main" val="157760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13081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 casa deserta (Mt 23,38)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560443" y="821231"/>
            <a:ext cx="10455966" cy="5651757"/>
          </a:xfrm>
        </p:spPr>
        <p:txBody>
          <a:bodyPr>
            <a:normAutofit/>
          </a:bodyPr>
          <a:lstStyle/>
          <a:p>
            <a:r>
              <a:rPr lang="it-IT" sz="3600" i="1" dirty="0">
                <a:latin typeface="Times New Roman" panose="02020603050405020304" pitchFamily="18" charset="0"/>
                <a:cs typeface="Times New Roman" panose="02020603050405020304" pitchFamily="18" charset="0"/>
              </a:rPr>
              <a:t>Matt 23,38 Ecco, </a:t>
            </a:r>
            <a:r>
              <a:rPr lang="it-IT" sz="3600" b="1" i="1" dirty="0">
                <a:latin typeface="Times New Roman" panose="02020603050405020304" pitchFamily="18" charset="0"/>
                <a:cs typeface="Times New Roman" panose="02020603050405020304" pitchFamily="18" charset="0"/>
              </a:rPr>
              <a:t>la vostra casa </a:t>
            </a:r>
            <a:r>
              <a:rPr lang="it-IT" sz="3600" i="1" dirty="0">
                <a:latin typeface="Times New Roman" panose="02020603050405020304" pitchFamily="18" charset="0"/>
                <a:cs typeface="Times New Roman" panose="02020603050405020304" pitchFamily="18" charset="0"/>
              </a:rPr>
              <a:t>è lasciata a voi deserta! 39 Vi dico infatti che non mi vedrete più, fino a quando non direte: Benedetto colui che viene nel nome del Signore!» </a:t>
            </a:r>
          </a:p>
          <a:p>
            <a:r>
              <a:rPr lang="it-IT" sz="3600" i="1" dirty="0">
                <a:latin typeface="Times New Roman" panose="02020603050405020304" pitchFamily="18" charset="0"/>
                <a:cs typeface="Times New Roman" panose="02020603050405020304" pitchFamily="18" charset="0"/>
              </a:rPr>
              <a:t>Mt 24,1 Mentre Gesù, uscito dal tempio, se ne andava, gli si avvicinarono i suoi discepoli per fargli osservare le costruzioni del tempio …</a:t>
            </a:r>
          </a:p>
        </p:txBody>
      </p:sp>
    </p:spTree>
    <p:extLst>
      <p:ext uri="{BB962C8B-B14F-4D97-AF65-F5344CB8AC3E}">
        <p14:creationId xmlns:p14="http://schemas.microsoft.com/office/powerpoint/2010/main" val="2224955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677146" y="335352"/>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 casa deserta (Mt 23,38)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025767"/>
            <a:ext cx="9072697" cy="5675821"/>
          </a:xfrm>
        </p:spPr>
        <p:txBody>
          <a:bodyPr>
            <a:normAutofit/>
          </a:bodyPr>
          <a:lstStyle/>
          <a:p>
            <a:r>
              <a:rPr lang="it-IT" sz="3600" dirty="0">
                <a:latin typeface="Times New Roman" panose="02020603050405020304" pitchFamily="18" charset="0"/>
                <a:cs typeface="Times New Roman" panose="02020603050405020304" pitchFamily="18" charset="0"/>
              </a:rPr>
              <a:t>Dopo il lamento su Gerusalemme (Mt 23,37), Gesù parla della «casa» che sarà lasciata deserta</a:t>
            </a:r>
          </a:p>
          <a:p>
            <a:r>
              <a:rPr lang="it-IT" sz="3600" dirty="0">
                <a:latin typeface="Times New Roman" panose="02020603050405020304" pitchFamily="18" charset="0"/>
                <a:cs typeface="Times New Roman" panose="02020603050405020304" pitchFamily="18" charset="0"/>
              </a:rPr>
              <a:t>Si tratta evidentemente del tempio e quindi del culto che sarà sospeso</a:t>
            </a:r>
          </a:p>
          <a:p>
            <a:r>
              <a:rPr lang="it-IT" sz="3600" dirty="0">
                <a:latin typeface="Times New Roman" panose="02020603050405020304" pitchFamily="18" charset="0"/>
                <a:cs typeface="Times New Roman" panose="02020603050405020304" pitchFamily="18" charset="0"/>
              </a:rPr>
              <a:t>L’evento ha una portata drammatica ed è una sorta di profezia dell’assenza di Dio che potrà essere colmata soltanto nel momento in cui il suo Figlio sarà accolto</a:t>
            </a:r>
          </a:p>
        </p:txBody>
      </p:sp>
    </p:spTree>
    <p:extLst>
      <p:ext uri="{BB962C8B-B14F-4D97-AF65-F5344CB8AC3E}">
        <p14:creationId xmlns:p14="http://schemas.microsoft.com/office/powerpoint/2010/main" val="28804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2398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L’abominio della desolazione (Mt 24,15-16)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361661" y="914402"/>
            <a:ext cx="10830339" cy="5719612"/>
          </a:xfrm>
        </p:spPr>
        <p:txBody>
          <a:bodyPr>
            <a:noAutofit/>
          </a:bodyPr>
          <a:lstStyle/>
          <a:p>
            <a:r>
              <a:rPr lang="it-IT" sz="3600" i="1" dirty="0">
                <a:latin typeface="Times New Roman" panose="02020603050405020304" pitchFamily="18" charset="0"/>
                <a:cs typeface="Times New Roman" panose="02020603050405020304" pitchFamily="18" charset="0"/>
              </a:rPr>
              <a:t>Mt 24,15 Quando dunque vedrete presente nel luogo santo l’abominio della devastazione, di cui parlò il profeta Daniele — chi legge, comprenda —, 16 allora quelli che sono in Giudea fuggano sui monti</a:t>
            </a:r>
          </a:p>
          <a:p>
            <a:r>
              <a:rPr lang="it-IT" sz="3600" i="1" dirty="0" err="1">
                <a:latin typeface="Times New Roman" panose="02020603050405020304" pitchFamily="18" charset="0"/>
                <a:cs typeface="Times New Roman" panose="02020603050405020304" pitchFamily="18" charset="0"/>
              </a:rPr>
              <a:t>Dn</a:t>
            </a:r>
            <a:r>
              <a:rPr lang="it-IT" sz="3600" i="1" dirty="0">
                <a:latin typeface="Times New Roman" panose="02020603050405020304" pitchFamily="18" charset="0"/>
                <a:cs typeface="Times New Roman" panose="02020603050405020304" pitchFamily="18" charset="0"/>
              </a:rPr>
              <a:t> 9,27 Egli stringerà una solida alleanza con molti  per una settimana e, nello spazio di metà settimana,  farà cessare il sacrificio e l’offerta; sull’ala del tempio porrà l’abominio devastante, finché un decreto di rovina  non si riversi sul devastatore</a:t>
            </a:r>
          </a:p>
        </p:txBody>
      </p:sp>
    </p:spTree>
    <p:extLst>
      <p:ext uri="{BB962C8B-B14F-4D97-AF65-F5344CB8AC3E}">
        <p14:creationId xmlns:p14="http://schemas.microsoft.com/office/powerpoint/2010/main" val="2226284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12419" y="22398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L’abominio della desolazione (Mt 24,15-16)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699591" y="745958"/>
            <a:ext cx="10376452" cy="5888056"/>
          </a:xfrm>
        </p:spPr>
        <p:txBody>
          <a:bodyPr>
            <a:normAutofit/>
          </a:bodyPr>
          <a:lstStyle/>
          <a:p>
            <a:r>
              <a:rPr lang="it-IT" sz="3600" dirty="0">
                <a:latin typeface="Times New Roman" panose="02020603050405020304" pitchFamily="18" charset="0"/>
                <a:cs typeface="Times New Roman" panose="02020603050405020304" pitchFamily="18" charset="0"/>
              </a:rPr>
              <a:t>La profezia di Daniele, pur avendo un legame con gli eventi dell’esilio in Babilonia, si riferisce probabilmente all’immagine di Zeus posta nel tempio nel 167 a.C. L’espressione </a:t>
            </a:r>
            <a:r>
              <a:rPr lang="it-IT" sz="3600" i="1" dirty="0">
                <a:latin typeface="Times New Roman" panose="02020603050405020304" pitchFamily="18" charset="0"/>
                <a:cs typeface="Times New Roman" panose="02020603050405020304" pitchFamily="18" charset="0"/>
              </a:rPr>
              <a:t>abominio della devastazione</a:t>
            </a:r>
            <a:r>
              <a:rPr lang="it-IT" sz="3600" dirty="0">
                <a:latin typeface="Times New Roman" panose="02020603050405020304" pitchFamily="18" charset="0"/>
                <a:cs typeface="Times New Roman" panose="02020603050405020304" pitchFamily="18" charset="0"/>
              </a:rPr>
              <a:t> ricorre non solo in </a:t>
            </a:r>
            <a:r>
              <a:rPr lang="it-IT" sz="3600" dirty="0" err="1">
                <a:latin typeface="Times New Roman" panose="02020603050405020304" pitchFamily="18" charset="0"/>
                <a:cs typeface="Times New Roman" panose="02020603050405020304" pitchFamily="18" charset="0"/>
              </a:rPr>
              <a:t>Dn</a:t>
            </a:r>
            <a:r>
              <a:rPr lang="it-IT" sz="3600" dirty="0">
                <a:latin typeface="Times New Roman" panose="02020603050405020304" pitchFamily="18" charset="0"/>
                <a:cs typeface="Times New Roman" panose="02020603050405020304" pitchFamily="18" charset="0"/>
              </a:rPr>
              <a:t> 9,27 ma anche anche in </a:t>
            </a:r>
            <a:r>
              <a:rPr lang="it-IT" sz="3600" dirty="0" err="1">
                <a:latin typeface="Times New Roman" panose="02020603050405020304" pitchFamily="18" charset="0"/>
                <a:cs typeface="Times New Roman" panose="02020603050405020304" pitchFamily="18" charset="0"/>
              </a:rPr>
              <a:t>Dn</a:t>
            </a:r>
            <a:r>
              <a:rPr lang="it-IT" sz="3600" dirty="0">
                <a:latin typeface="Times New Roman" panose="02020603050405020304" pitchFamily="18" charset="0"/>
                <a:cs typeface="Times New Roman" panose="02020603050405020304" pitchFamily="18" charset="0"/>
              </a:rPr>
              <a:t> 11,31 e 12,11 (cf. 1Mac 1,54)</a:t>
            </a:r>
          </a:p>
          <a:p>
            <a:r>
              <a:rPr lang="it-IT" sz="3600" dirty="0">
                <a:latin typeface="Times New Roman" panose="02020603050405020304" pitchFamily="18" charset="0"/>
                <a:cs typeface="Times New Roman" panose="02020603050405020304" pitchFamily="18" charset="0"/>
              </a:rPr>
              <a:t>Quello che è rilevante per l’argomento qui trattato è che profanazione e sospensione del culto sono eventi paralleli. Cf. </a:t>
            </a:r>
            <a:r>
              <a:rPr lang="it-IT" sz="3600" dirty="0" err="1">
                <a:latin typeface="Times New Roman" panose="02020603050405020304" pitchFamily="18" charset="0"/>
                <a:cs typeface="Times New Roman" panose="02020603050405020304" pitchFamily="18" charset="0"/>
              </a:rPr>
              <a:t>Dn</a:t>
            </a:r>
            <a:r>
              <a:rPr lang="it-IT" sz="3600" dirty="0">
                <a:latin typeface="Times New Roman" panose="02020603050405020304" pitchFamily="18" charset="0"/>
                <a:cs typeface="Times New Roman" panose="02020603050405020304" pitchFamily="18" charset="0"/>
              </a:rPr>
              <a:t> 11,31 e 12,11</a:t>
            </a:r>
          </a:p>
        </p:txBody>
      </p:sp>
    </p:spTree>
    <p:extLst>
      <p:ext uri="{BB962C8B-B14F-4D97-AF65-F5344CB8AC3E}">
        <p14:creationId xmlns:p14="http://schemas.microsoft.com/office/powerpoint/2010/main" val="355023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48478"/>
            <a:ext cx="8911687" cy="1066047"/>
          </a:xfrm>
        </p:spPr>
        <p:txBody>
          <a:bodyPr>
            <a:normAutofit fontScale="90000"/>
          </a:bodyPr>
          <a:lstStyle/>
          <a:p>
            <a:r>
              <a:rPr lang="it-IT" b="1" dirty="0">
                <a:latin typeface="Times New Roman" panose="02020603050405020304" pitchFamily="18" charset="0"/>
                <a:cs typeface="Times New Roman" panose="02020603050405020304" pitchFamily="18" charset="0"/>
              </a:rPr>
              <a:t>Il nuovo culto: 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660358" y="1431234"/>
            <a:ext cx="10262937" cy="5178288"/>
          </a:xfrm>
        </p:spPr>
        <p:txBody>
          <a:bodyPr>
            <a:noAutofit/>
          </a:bodyPr>
          <a:lstStyle/>
          <a:p>
            <a:r>
              <a:rPr lang="it-IT" sz="3400" i="1" dirty="0">
                <a:latin typeface="Times New Roman" panose="02020603050405020304" pitchFamily="18" charset="0"/>
                <a:cs typeface="Times New Roman" panose="02020603050405020304" pitchFamily="18" charset="0"/>
              </a:rPr>
              <a:t>Matt 26,26 Ora, mentre mangiavano, Gesù prese il pane, recitò la benedizione, lo spezzò e, mentre lo dava ai discepoli, disse: «Prendete, mangiate: questo è il mio corpo». 27 Poi prese il calice, rese grazie e lo diede loro, dicendo: «Bevetene tutti, 28 perché questo è il mio sangue dell’alleanza, che è versato per molti per il perdono dei peccati. 29 Io vi dico che d’ora in poi non berrò di questo frutto della vite fino al giorno in cui lo berrò nuovo con voi, nel regno del Padre mio».</a:t>
            </a:r>
          </a:p>
        </p:txBody>
      </p:sp>
    </p:spTree>
    <p:extLst>
      <p:ext uri="{BB962C8B-B14F-4D97-AF65-F5344CB8AC3E}">
        <p14:creationId xmlns:p14="http://schemas.microsoft.com/office/powerpoint/2010/main" val="331224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48478"/>
            <a:ext cx="8911687" cy="1066047"/>
          </a:xfrm>
        </p:spPr>
        <p:txBody>
          <a:bodyPr>
            <a:normAutofit fontScale="90000"/>
          </a:bodyPr>
          <a:lstStyle/>
          <a:p>
            <a:r>
              <a:rPr lang="it-IT" b="1" dirty="0">
                <a:latin typeface="Times New Roman" panose="02020603050405020304" pitchFamily="18" charset="0"/>
                <a:cs typeface="Times New Roman" panose="02020603050405020304" pitchFamily="18" charset="0"/>
              </a:rPr>
              <a:t>Il nuovo culto: l’Eucarestia</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973179" y="842212"/>
            <a:ext cx="9805736" cy="5767310"/>
          </a:xfrm>
        </p:spPr>
        <p:txBody>
          <a:bodyPr>
            <a:normAutofit/>
          </a:bodyPr>
          <a:lstStyle/>
          <a:p>
            <a:r>
              <a:rPr lang="it-IT" sz="3600" b="1" i="1" dirty="0">
                <a:latin typeface="Times New Roman" panose="02020603050405020304" pitchFamily="18" charset="0"/>
                <a:cs typeface="Times New Roman" panose="02020603050405020304" pitchFamily="18" charset="0"/>
              </a:rPr>
              <a:t>Parole sul pane</a:t>
            </a:r>
          </a:p>
          <a:p>
            <a:r>
              <a:rPr lang="it-IT" sz="3600" i="1" dirty="0">
                <a:latin typeface="Times New Roman" panose="02020603050405020304" pitchFamily="18" charset="0"/>
                <a:cs typeface="Times New Roman" panose="02020603050405020304" pitchFamily="18" charset="0"/>
              </a:rPr>
              <a:t>Mc 14,22 Prendete, questo è il mio corpo </a:t>
            </a:r>
          </a:p>
          <a:p>
            <a:r>
              <a:rPr lang="it-IT" sz="3600" i="1" dirty="0">
                <a:latin typeface="Times New Roman" panose="02020603050405020304" pitchFamily="18" charset="0"/>
                <a:cs typeface="Times New Roman" panose="02020603050405020304" pitchFamily="18" charset="0"/>
              </a:rPr>
              <a:t>Mt 26,26 Prendete, </a:t>
            </a:r>
            <a:r>
              <a:rPr lang="it-IT" sz="3600" i="1" u="sng" dirty="0">
                <a:latin typeface="Times New Roman" panose="02020603050405020304" pitchFamily="18" charset="0"/>
                <a:cs typeface="Times New Roman" panose="02020603050405020304" pitchFamily="18" charset="0"/>
              </a:rPr>
              <a:t>mangiate</a:t>
            </a:r>
            <a:r>
              <a:rPr lang="it-IT" sz="3600" i="1" dirty="0">
                <a:latin typeface="Times New Roman" panose="02020603050405020304" pitchFamily="18" charset="0"/>
                <a:cs typeface="Times New Roman" panose="02020603050405020304" pitchFamily="18" charset="0"/>
              </a:rPr>
              <a:t>: questo è il mio corpo </a:t>
            </a:r>
            <a:endParaRPr lang="el-GR" sz="3600" i="1" dirty="0">
              <a:latin typeface="Times New Roman" panose="02020603050405020304" pitchFamily="18" charset="0"/>
              <a:cs typeface="Times New Roman" panose="02020603050405020304" pitchFamily="18" charset="0"/>
            </a:endParaRPr>
          </a:p>
          <a:p>
            <a:r>
              <a:rPr lang="it-IT" sz="3600" i="1" dirty="0">
                <a:latin typeface="Times New Roman" panose="02020603050405020304" pitchFamily="18" charset="0"/>
                <a:cs typeface="Times New Roman" panose="02020603050405020304" pitchFamily="18" charset="0"/>
              </a:rPr>
              <a:t>Lc 22,19 Questo è il mio corpo, che è dato per voi; fate questo in memoria di me </a:t>
            </a:r>
          </a:p>
          <a:p>
            <a:r>
              <a:rPr lang="it-IT" sz="3600" i="1" dirty="0">
                <a:latin typeface="Times New Roman" panose="02020603050405020304" pitchFamily="18" charset="0"/>
                <a:cs typeface="Times New Roman" panose="02020603050405020304" pitchFamily="18" charset="0"/>
              </a:rPr>
              <a:t>1Cor 11,24 Questo è il mio corpo, che è per voi; fate questo in memoria di me</a:t>
            </a:r>
          </a:p>
        </p:txBody>
      </p:sp>
    </p:spTree>
    <p:extLst>
      <p:ext uri="{BB962C8B-B14F-4D97-AF65-F5344CB8AC3E}">
        <p14:creationId xmlns:p14="http://schemas.microsoft.com/office/powerpoint/2010/main" val="2066798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48478"/>
            <a:ext cx="8911687" cy="1066047"/>
          </a:xfrm>
        </p:spPr>
        <p:txBody>
          <a:bodyPr>
            <a:normAutofit fontScale="90000"/>
          </a:bodyPr>
          <a:lstStyle/>
          <a:p>
            <a:r>
              <a:rPr lang="it-IT"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215189" y="1431234"/>
            <a:ext cx="10551695" cy="5053787"/>
          </a:xfrm>
        </p:spPr>
        <p:txBody>
          <a:bodyPr>
            <a:normAutofit fontScale="92500"/>
          </a:bodyPr>
          <a:lstStyle/>
          <a:p>
            <a:r>
              <a:rPr lang="it-IT" sz="3200" b="1" i="1" dirty="0">
                <a:latin typeface="Times New Roman" panose="02020603050405020304" pitchFamily="18" charset="0"/>
                <a:cs typeface="Times New Roman" panose="02020603050405020304" pitchFamily="18" charset="0"/>
              </a:rPr>
              <a:t>Parole sul vino</a:t>
            </a:r>
          </a:p>
          <a:p>
            <a:r>
              <a:rPr lang="it-IT" sz="3200" i="1" dirty="0">
                <a:latin typeface="Times New Roman" panose="02020603050405020304" pitchFamily="18" charset="0"/>
                <a:cs typeface="Times New Roman" panose="02020603050405020304" pitchFamily="18" charset="0"/>
              </a:rPr>
              <a:t>Mc 14,24 Questo è </a:t>
            </a:r>
            <a:r>
              <a:rPr lang="it-IT" sz="3200" b="1" i="1" dirty="0">
                <a:latin typeface="Times New Roman" panose="02020603050405020304" pitchFamily="18" charset="0"/>
                <a:cs typeface="Times New Roman" panose="02020603050405020304" pitchFamily="18" charset="0"/>
              </a:rPr>
              <a:t>il mio sangue dell’alleanza</a:t>
            </a:r>
            <a:r>
              <a:rPr lang="it-IT" sz="3200" i="1" dirty="0">
                <a:latin typeface="Times New Roman" panose="02020603050405020304" pitchFamily="18" charset="0"/>
                <a:cs typeface="Times New Roman" panose="02020603050405020304" pitchFamily="18" charset="0"/>
              </a:rPr>
              <a:t>, che è versato per molti. </a:t>
            </a:r>
          </a:p>
          <a:p>
            <a:r>
              <a:rPr lang="it-IT" sz="3200" i="1" dirty="0">
                <a:latin typeface="Times New Roman" panose="02020603050405020304" pitchFamily="18" charset="0"/>
                <a:cs typeface="Times New Roman" panose="02020603050405020304" pitchFamily="18" charset="0"/>
              </a:rPr>
              <a:t>Mt 26,27 </a:t>
            </a:r>
            <a:r>
              <a:rPr lang="it-IT" sz="3200" i="1" u="sng" dirty="0">
                <a:latin typeface="Times New Roman" panose="02020603050405020304" pitchFamily="18" charset="0"/>
                <a:cs typeface="Times New Roman" panose="02020603050405020304" pitchFamily="18" charset="0"/>
              </a:rPr>
              <a:t>Bevetene tutti</a:t>
            </a:r>
            <a:r>
              <a:rPr lang="it-IT" sz="3200" i="1" dirty="0">
                <a:latin typeface="Times New Roman" panose="02020603050405020304" pitchFamily="18" charset="0"/>
                <a:cs typeface="Times New Roman" panose="02020603050405020304" pitchFamily="18" charset="0"/>
              </a:rPr>
              <a:t>, 28 perché questo </a:t>
            </a:r>
            <a:r>
              <a:rPr lang="it-IT" sz="3200" b="1" i="1" dirty="0">
                <a:latin typeface="Times New Roman" panose="02020603050405020304" pitchFamily="18" charset="0"/>
                <a:cs typeface="Times New Roman" panose="02020603050405020304" pitchFamily="18" charset="0"/>
              </a:rPr>
              <a:t>è il mio sangue dell’alleanza</a:t>
            </a:r>
            <a:r>
              <a:rPr lang="it-IT" sz="3200" i="1" dirty="0">
                <a:latin typeface="Times New Roman" panose="02020603050405020304" pitchFamily="18" charset="0"/>
                <a:cs typeface="Times New Roman" panose="02020603050405020304" pitchFamily="18" charset="0"/>
              </a:rPr>
              <a:t>, che è </a:t>
            </a:r>
            <a:r>
              <a:rPr lang="it-IT" sz="3500" i="1" dirty="0">
                <a:latin typeface="Times New Roman" panose="02020603050405020304" pitchFamily="18" charset="0"/>
                <a:cs typeface="Times New Roman" panose="02020603050405020304" pitchFamily="18" charset="0"/>
              </a:rPr>
              <a:t>versato</a:t>
            </a:r>
            <a:r>
              <a:rPr lang="it-IT" sz="3200" i="1" dirty="0">
                <a:latin typeface="Times New Roman" panose="02020603050405020304" pitchFamily="18" charset="0"/>
                <a:cs typeface="Times New Roman" panose="02020603050405020304" pitchFamily="18" charset="0"/>
              </a:rPr>
              <a:t> per molti </a:t>
            </a:r>
            <a:r>
              <a:rPr lang="it-IT" sz="3200" i="1" u="sng" dirty="0">
                <a:latin typeface="Times New Roman" panose="02020603050405020304" pitchFamily="18" charset="0"/>
                <a:cs typeface="Times New Roman" panose="02020603050405020304" pitchFamily="18" charset="0"/>
              </a:rPr>
              <a:t>per il perdono dei peccati</a:t>
            </a:r>
            <a:r>
              <a:rPr lang="it-IT" sz="3200" i="1" dirty="0">
                <a:latin typeface="Times New Roman" panose="02020603050405020304" pitchFamily="18" charset="0"/>
                <a:cs typeface="Times New Roman" panose="02020603050405020304" pitchFamily="18" charset="0"/>
              </a:rPr>
              <a:t>. </a:t>
            </a:r>
            <a:endParaRPr lang="el-GR" sz="3200" i="1" dirty="0">
              <a:latin typeface="Times New Roman" panose="02020603050405020304" pitchFamily="18" charset="0"/>
              <a:cs typeface="Times New Roman" panose="02020603050405020304" pitchFamily="18" charset="0"/>
            </a:endParaRPr>
          </a:p>
          <a:p>
            <a:r>
              <a:rPr lang="it-IT" sz="3200" i="1" dirty="0">
                <a:latin typeface="Times New Roman" panose="02020603050405020304" pitchFamily="18" charset="0"/>
                <a:cs typeface="Times New Roman" panose="02020603050405020304" pitchFamily="18" charset="0"/>
              </a:rPr>
              <a:t>Lc 22,20 Questo calice </a:t>
            </a:r>
            <a:r>
              <a:rPr lang="it-IT" sz="3200" b="1" i="1" dirty="0">
                <a:latin typeface="Times New Roman" panose="02020603050405020304" pitchFamily="18" charset="0"/>
                <a:cs typeface="Times New Roman" panose="02020603050405020304" pitchFamily="18" charset="0"/>
              </a:rPr>
              <a:t>è la nuova alleanza nel mio sangue</a:t>
            </a:r>
            <a:r>
              <a:rPr lang="it-IT" sz="3200" i="1" dirty="0">
                <a:latin typeface="Times New Roman" panose="02020603050405020304" pitchFamily="18" charset="0"/>
                <a:cs typeface="Times New Roman" panose="02020603050405020304" pitchFamily="18" charset="0"/>
              </a:rPr>
              <a:t>, che è versato per voi. </a:t>
            </a:r>
          </a:p>
          <a:p>
            <a:r>
              <a:rPr lang="it-IT" sz="3200" i="1" dirty="0">
                <a:latin typeface="Times New Roman" panose="02020603050405020304" pitchFamily="18" charset="0"/>
                <a:cs typeface="Times New Roman" panose="02020603050405020304" pitchFamily="18" charset="0"/>
              </a:rPr>
              <a:t>1Cor 11,25 Questo calice </a:t>
            </a:r>
            <a:r>
              <a:rPr lang="it-IT" sz="3200" b="1" i="1" dirty="0">
                <a:latin typeface="Times New Roman" panose="02020603050405020304" pitchFamily="18" charset="0"/>
                <a:cs typeface="Times New Roman" panose="02020603050405020304" pitchFamily="18" charset="0"/>
              </a:rPr>
              <a:t>è la nuova alleanza nel mio sangue</a:t>
            </a:r>
            <a:r>
              <a:rPr lang="it-IT" sz="3200" i="1" dirty="0">
                <a:latin typeface="Times New Roman" panose="02020603050405020304" pitchFamily="18" charset="0"/>
                <a:cs typeface="Times New Roman" panose="02020603050405020304" pitchFamily="18" charset="0"/>
              </a:rPr>
              <a:t>; fate questo, ogni volta che ne bevete, in memoria di me</a:t>
            </a:r>
          </a:p>
        </p:txBody>
      </p:sp>
    </p:spTree>
    <p:extLst>
      <p:ext uri="{BB962C8B-B14F-4D97-AF65-F5344CB8AC3E}">
        <p14:creationId xmlns:p14="http://schemas.microsoft.com/office/powerpoint/2010/main" val="635709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48478"/>
            <a:ext cx="8911687" cy="1066047"/>
          </a:xfrm>
        </p:spPr>
        <p:txBody>
          <a:bodyPr>
            <a:normAutofit fontScale="90000"/>
          </a:bodyPr>
          <a:lstStyle/>
          <a:p>
            <a:r>
              <a:rPr lang="it-IT"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072697" cy="4512365"/>
          </a:xfrm>
        </p:spPr>
        <p:txBody>
          <a:bodyPr>
            <a:normAutofit/>
          </a:bodyPr>
          <a:lstStyle/>
          <a:p>
            <a:r>
              <a:rPr lang="it-IT" sz="3600" i="1" dirty="0">
                <a:latin typeface="Times New Roman" panose="02020603050405020304" pitchFamily="18" charset="0"/>
                <a:cs typeface="Times New Roman" panose="02020603050405020304" pitchFamily="18" charset="0"/>
              </a:rPr>
              <a:t>Mt 26,28 … </a:t>
            </a:r>
            <a:r>
              <a:rPr lang="it-IT" sz="3600" i="1" u="sng" dirty="0">
                <a:latin typeface="Times New Roman" panose="02020603050405020304" pitchFamily="18" charset="0"/>
                <a:cs typeface="Times New Roman" panose="02020603050405020304" pitchFamily="18" charset="0"/>
              </a:rPr>
              <a:t>per il perdono dei peccati</a:t>
            </a:r>
            <a:r>
              <a:rPr lang="it-IT" sz="3600" i="1" dirty="0">
                <a:latin typeface="Times New Roman" panose="02020603050405020304" pitchFamily="18" charset="0"/>
                <a:cs typeface="Times New Roman" panose="02020603050405020304" pitchFamily="18" charset="0"/>
              </a:rPr>
              <a:t>. </a:t>
            </a:r>
          </a:p>
          <a:p>
            <a:r>
              <a:rPr lang="it-IT" sz="3600" dirty="0">
                <a:latin typeface="Times New Roman" panose="02020603050405020304" pitchFamily="18" charset="0"/>
                <a:cs typeface="Times New Roman" panose="02020603050405020304" pitchFamily="18" charset="0"/>
              </a:rPr>
              <a:t>In Mt lo stesso nome di Gesù è associato alla salvezza e quindi al perdono dei peccati</a:t>
            </a:r>
          </a:p>
          <a:p>
            <a:r>
              <a:rPr lang="it-IT" sz="3600" i="1" dirty="0">
                <a:latin typeface="Times New Roman" panose="02020603050405020304" pitchFamily="18" charset="0"/>
                <a:cs typeface="Times New Roman" panose="02020603050405020304" pitchFamily="18" charset="0"/>
              </a:rPr>
              <a:t>Mt 1,21 ella darà alla luce un figlio e tu lo chiamerai Gesù: egli infatti salverà il suo popolo dai suoi peccati</a:t>
            </a:r>
            <a:endParaRPr lang="el-GR"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73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846881"/>
          </a:xfrm>
        </p:spPr>
        <p:txBody>
          <a:bodyPr/>
          <a:lstStyle/>
          <a:p>
            <a:r>
              <a:rPr lang="it-IT" b="1" dirty="0">
                <a:latin typeface="Times New Roman" panose="02020603050405020304" pitchFamily="18" charset="0"/>
                <a:cs typeface="Times New Roman" panose="02020603050405020304" pitchFamily="18" charset="0"/>
              </a:rPr>
              <a:t>Schema della conferenza</a:t>
            </a:r>
            <a:endParaRPr lang="en-IL"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70990"/>
            <a:ext cx="9072697" cy="4870175"/>
          </a:xfrm>
        </p:spPr>
        <p:txBody>
          <a:bodyPr>
            <a:normAutofit fontScale="92500" lnSpcReduction="20000"/>
          </a:bodyPr>
          <a:lstStyle/>
          <a:p>
            <a:r>
              <a:rPr lang="it-IT" sz="3200" dirty="0">
                <a:latin typeface="Times New Roman" panose="02020603050405020304" pitchFamily="18" charset="0"/>
                <a:cs typeface="Times New Roman" panose="02020603050405020304" pitchFamily="18" charset="0"/>
              </a:rPr>
              <a:t>Il culto e la riconciliazione (Mt 5,23-24)</a:t>
            </a:r>
          </a:p>
          <a:p>
            <a:r>
              <a:rPr lang="it-IT" sz="3200" dirty="0">
                <a:latin typeface="Times New Roman" panose="02020603050405020304" pitchFamily="18" charset="0"/>
                <a:cs typeface="Times New Roman" panose="02020603050405020304" pitchFamily="18" charset="0"/>
              </a:rPr>
              <a:t>Il culto solo a Dio (Mt 6,24)</a:t>
            </a:r>
          </a:p>
          <a:p>
            <a:r>
              <a:rPr lang="it-IT" sz="3200" dirty="0">
                <a:effectLst/>
                <a:latin typeface="Times" pitchFamily="2" charset="0"/>
              </a:rPr>
              <a:t>Qualcosa più grande del tempio (Mt 12,6)</a:t>
            </a:r>
          </a:p>
          <a:p>
            <a:r>
              <a:rPr lang="it-IT" sz="3200" dirty="0">
                <a:effectLst/>
                <a:latin typeface="Times" pitchFamily="2" charset="0"/>
              </a:rPr>
              <a:t>La purificazione del tempio </a:t>
            </a:r>
            <a:r>
              <a:rPr lang="it-IT" sz="3200" dirty="0">
                <a:latin typeface="Times" pitchFamily="2" charset="0"/>
              </a:rPr>
              <a:t>(</a:t>
            </a:r>
            <a:r>
              <a:rPr lang="it-IT" sz="3200" dirty="0">
                <a:effectLst/>
                <a:latin typeface="Times" pitchFamily="2" charset="0"/>
              </a:rPr>
              <a:t>Mt </a:t>
            </a:r>
            <a:r>
              <a:rPr lang="it-IT" sz="3200" dirty="0">
                <a:latin typeface="Times" pitchFamily="2" charset="0"/>
              </a:rPr>
              <a:t>21,12-16</a:t>
            </a:r>
            <a:r>
              <a:rPr lang="it-IT" sz="3200" dirty="0">
                <a:effectLst/>
                <a:latin typeface="Times" pitchFamily="2" charset="0"/>
              </a:rPr>
              <a:t>)</a:t>
            </a:r>
          </a:p>
          <a:p>
            <a:r>
              <a:rPr lang="it-IT" sz="3200" dirty="0">
                <a:effectLst/>
                <a:latin typeface="Times" pitchFamily="2" charset="0"/>
              </a:rPr>
              <a:t>La casa deserta </a:t>
            </a:r>
            <a:r>
              <a:rPr lang="it-IT" sz="3200" dirty="0">
                <a:latin typeface="Times" pitchFamily="2" charset="0"/>
              </a:rPr>
              <a:t>(Mt 23,38)</a:t>
            </a:r>
          </a:p>
          <a:p>
            <a:r>
              <a:rPr lang="it-IT" sz="3200" dirty="0">
                <a:effectLst/>
                <a:latin typeface="Times" pitchFamily="2" charset="0"/>
              </a:rPr>
              <a:t>L’abominio della desolazione (Mt 24,15-16)</a:t>
            </a:r>
          </a:p>
          <a:p>
            <a:r>
              <a:rPr lang="it-IT" sz="3200" i="1" dirty="0">
                <a:latin typeface="Times" pitchFamily="2" charset="0"/>
              </a:rPr>
              <a:t>Questo è il mio sangue dell’alleanza, che è versato per molti per il perdono dei peccati </a:t>
            </a:r>
            <a:r>
              <a:rPr lang="it-IT" sz="3200" dirty="0">
                <a:latin typeface="Times" pitchFamily="2" charset="0"/>
              </a:rPr>
              <a:t>(Mt 26,28)</a:t>
            </a:r>
            <a:endParaRPr lang="it-IT" sz="3200" dirty="0">
              <a:effectLst/>
              <a:latin typeface="Times" pitchFamily="2" charset="0"/>
            </a:endParaRPr>
          </a:p>
          <a:p>
            <a:r>
              <a:rPr lang="it-IT" sz="3200" i="1" dirty="0">
                <a:latin typeface="Times" pitchFamily="2" charset="0"/>
              </a:rPr>
              <a:t>Ecco, io sono con voi tutti i giorni, fino alla fine dei tempi </a:t>
            </a:r>
            <a:r>
              <a:rPr lang="it-IT" sz="3200" dirty="0">
                <a:latin typeface="Times" pitchFamily="2" charset="0"/>
              </a:rPr>
              <a:t>(Mt 28,20)</a:t>
            </a:r>
            <a:endParaRPr lang="it-IT" sz="3200" dirty="0">
              <a:effectLst/>
              <a:latin typeface="Times" pitchFamily="2" charset="0"/>
            </a:endParaRPr>
          </a:p>
          <a:p>
            <a:endParaRPr lang="en-IL"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45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1759227" y="109330"/>
            <a:ext cx="10346634" cy="566531"/>
          </a:xfrm>
        </p:spPr>
        <p:txBody>
          <a:bodyPr>
            <a:normAutofit fontScale="90000"/>
          </a:bodyPr>
          <a:lstStyle/>
          <a:p>
            <a:r>
              <a:rPr lang="it-IT" sz="3100"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167063" y="675861"/>
            <a:ext cx="10938798" cy="6072809"/>
          </a:xfrm>
        </p:spPr>
        <p:txBody>
          <a:bodyPr>
            <a:noAutofit/>
          </a:bodyPr>
          <a:lstStyle/>
          <a:p>
            <a:r>
              <a:rPr lang="it-IT" sz="3200" b="1" dirty="0" err="1">
                <a:solidFill>
                  <a:srgbClr val="000000"/>
                </a:solidFill>
                <a:effectLst/>
                <a:latin typeface="Times New Roman" panose="02020603050405020304" pitchFamily="18" charset="0"/>
              </a:rPr>
              <a:t>Qual’è</a:t>
            </a:r>
            <a:r>
              <a:rPr lang="it-IT" sz="3200" b="1" dirty="0">
                <a:solidFill>
                  <a:srgbClr val="000000"/>
                </a:solidFill>
                <a:effectLst/>
                <a:latin typeface="Times New Roman" panose="02020603050405020304" pitchFamily="18" charset="0"/>
              </a:rPr>
              <a:t> la formulazione originaria?</a:t>
            </a:r>
            <a:endParaRPr lang="it-IT" sz="3200" dirty="0">
              <a:solidFill>
                <a:srgbClr val="000000"/>
              </a:solidFill>
              <a:effectLst/>
              <a:latin typeface="Times New Roman" panose="02020603050405020304" pitchFamily="18" charset="0"/>
            </a:endParaRPr>
          </a:p>
          <a:p>
            <a:r>
              <a:rPr lang="it-IT" sz="3200" dirty="0">
                <a:solidFill>
                  <a:srgbClr val="000000"/>
                </a:solidFill>
                <a:effectLst/>
                <a:latin typeface="Times New Roman" panose="02020603050405020304" pitchFamily="18" charset="0"/>
              </a:rPr>
              <a:t>T</a:t>
            </a:r>
            <a:r>
              <a:rPr lang="it-IT" sz="3200" dirty="0">
                <a:solidFill>
                  <a:srgbClr val="000000"/>
                </a:solidFill>
                <a:latin typeface="Times New Roman" panose="02020603050405020304" pitchFamily="18" charset="0"/>
              </a:rPr>
              <a:t>ra le quattro versioni lo scritto più antico è quello di Paolo ma questo non vuol dire che esso contenga la versione più antica</a:t>
            </a:r>
          </a:p>
          <a:p>
            <a:r>
              <a:rPr lang="it-IT" sz="3200" dirty="0">
                <a:solidFill>
                  <a:srgbClr val="000000"/>
                </a:solidFill>
                <a:effectLst/>
                <a:latin typeface="Times New Roman" panose="02020603050405020304" pitchFamily="18" charset="0"/>
              </a:rPr>
              <a:t>Sicuramente quella di Mt è la versione più problematica. I cristiani fin dall’inizio furono accusati di antropofagia … Cf. </a:t>
            </a:r>
            <a:r>
              <a:rPr lang="it-IT" sz="3200" dirty="0" err="1">
                <a:solidFill>
                  <a:srgbClr val="000000"/>
                </a:solidFill>
                <a:effectLst/>
                <a:latin typeface="Times New Roman" panose="02020603050405020304" pitchFamily="18" charset="0"/>
              </a:rPr>
              <a:t>Gv</a:t>
            </a:r>
            <a:r>
              <a:rPr lang="it-IT" sz="3200" dirty="0">
                <a:solidFill>
                  <a:srgbClr val="000000"/>
                </a:solidFill>
                <a:effectLst/>
                <a:latin typeface="Times New Roman" panose="02020603050405020304" pitchFamily="18" charset="0"/>
              </a:rPr>
              <a:t> 6,53-56</a:t>
            </a:r>
          </a:p>
          <a:p>
            <a:r>
              <a:rPr lang="it-IT" sz="3200" i="1" dirty="0" err="1">
                <a:latin typeface="Times New Roman" panose="02020603050405020304" pitchFamily="18" charset="0"/>
                <a:cs typeface="Times New Roman" panose="02020603050405020304" pitchFamily="18" charset="0"/>
              </a:rPr>
              <a:t>Gv</a:t>
            </a:r>
            <a:r>
              <a:rPr lang="it-IT" sz="3200" i="1" dirty="0">
                <a:latin typeface="Times New Roman" panose="02020603050405020304" pitchFamily="18" charset="0"/>
                <a:cs typeface="Times New Roman" panose="02020603050405020304" pitchFamily="18" charset="0"/>
              </a:rPr>
              <a:t> 6,54 Chi mangia la mia carne e beve il mio sangue ha la vita eterna e io lo risusciterò nell’ultimo giorno</a:t>
            </a:r>
          </a:p>
          <a:p>
            <a:r>
              <a:rPr lang="it-IT" sz="3200" dirty="0">
                <a:latin typeface="Times New Roman" panose="02020603050405020304" pitchFamily="18" charset="0"/>
                <a:cs typeface="Times New Roman" panose="02020603050405020304" pitchFamily="18" charset="0"/>
              </a:rPr>
              <a:t>Matteo e Giovanni sono i più diretti nel linguaggio eucaristico. Entrambi parlano del mangiare il corpo / la carne e bere il sangue del Figlio dell’uomo</a:t>
            </a:r>
          </a:p>
          <a:p>
            <a:pPr marL="0" indent="0">
              <a:buNone/>
            </a:pPr>
            <a:endParaRPr lang="it-IT" sz="320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302841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48478"/>
            <a:ext cx="8911687" cy="1066047"/>
          </a:xfrm>
        </p:spPr>
        <p:txBody>
          <a:bodyPr>
            <a:normAutofit fontScale="90000"/>
          </a:bodyPr>
          <a:lstStyle/>
          <a:p>
            <a:r>
              <a:rPr lang="it-IT"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314526"/>
            <a:ext cx="9574555" cy="5294996"/>
          </a:xfrm>
        </p:spPr>
        <p:txBody>
          <a:bodyPr>
            <a:normAutofit/>
          </a:bodyPr>
          <a:lstStyle/>
          <a:p>
            <a:r>
              <a:rPr lang="it-IT" sz="3600" b="1" dirty="0">
                <a:solidFill>
                  <a:srgbClr val="000000"/>
                </a:solidFill>
                <a:effectLst/>
                <a:latin typeface="Times New Roman" panose="02020603050405020304" pitchFamily="18" charset="0"/>
              </a:rPr>
              <a:t>Alleanza o nuova alleanza?</a:t>
            </a:r>
            <a:endParaRPr lang="it-IT" sz="3600" dirty="0">
              <a:solidFill>
                <a:srgbClr val="000000"/>
              </a:solidFill>
              <a:effectLst/>
              <a:latin typeface="Times New Roman" panose="02020603050405020304" pitchFamily="18" charset="0"/>
            </a:endParaRPr>
          </a:p>
          <a:p>
            <a:r>
              <a:rPr lang="it-IT" sz="3600" dirty="0">
                <a:solidFill>
                  <a:srgbClr val="000000"/>
                </a:solidFill>
                <a:effectLst/>
                <a:latin typeface="Times New Roman" panose="02020603050405020304" pitchFamily="18" charset="0"/>
              </a:rPr>
              <a:t>Lc e 1Cor parlano di “nuova alleanza” (Gr 31,31) - Nuovo Testamento</a:t>
            </a:r>
          </a:p>
          <a:p>
            <a:r>
              <a:rPr lang="it-IT" sz="3600" dirty="0">
                <a:solidFill>
                  <a:srgbClr val="000000"/>
                </a:solidFill>
                <a:effectLst/>
                <a:latin typeface="Times New Roman" panose="02020603050405020304" pitchFamily="18" charset="0"/>
              </a:rPr>
              <a:t>La formulazione “sangue dell’alleanza” richiama Es 24,8 ed è legata a una teofania</a:t>
            </a:r>
          </a:p>
        </p:txBody>
      </p:sp>
    </p:spTree>
    <p:extLst>
      <p:ext uri="{BB962C8B-B14F-4D97-AF65-F5344CB8AC3E}">
        <p14:creationId xmlns:p14="http://schemas.microsoft.com/office/powerpoint/2010/main" val="281025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1759227" y="248479"/>
            <a:ext cx="10346634" cy="596348"/>
          </a:xfrm>
        </p:spPr>
        <p:txBody>
          <a:bodyPr>
            <a:normAutofit fontScale="90000"/>
          </a:bodyPr>
          <a:lstStyle/>
          <a:p>
            <a:r>
              <a:rPr lang="it-IT" sz="3100"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590261" y="844828"/>
            <a:ext cx="9914351" cy="5546034"/>
          </a:xfrm>
        </p:spPr>
        <p:txBody>
          <a:bodyPr>
            <a:noAutofit/>
          </a:bodyPr>
          <a:lstStyle/>
          <a:p>
            <a:r>
              <a:rPr lang="it-IT" sz="3200" i="1" dirty="0">
                <a:solidFill>
                  <a:srgbClr val="000000"/>
                </a:solidFill>
                <a:effectLst/>
                <a:latin typeface="Times New Roman" panose="02020603050405020304" pitchFamily="18" charset="0"/>
              </a:rPr>
              <a:t>Es 24,5 Incaricò alcuni giovani tra gli Israeliti di offrire olocausti e di sacrificare giovenchi come </a:t>
            </a:r>
            <a:r>
              <a:rPr lang="it-IT" sz="3200" b="1" i="1" dirty="0">
                <a:solidFill>
                  <a:srgbClr val="000000"/>
                </a:solidFill>
                <a:effectLst/>
                <a:latin typeface="Times New Roman" panose="02020603050405020304" pitchFamily="18" charset="0"/>
              </a:rPr>
              <a:t>sacrifici di comunione</a:t>
            </a:r>
            <a:r>
              <a:rPr lang="it-IT" sz="3200" i="1" dirty="0">
                <a:solidFill>
                  <a:srgbClr val="000000"/>
                </a:solidFill>
                <a:effectLst/>
                <a:latin typeface="Times New Roman" panose="02020603050405020304" pitchFamily="18" charset="0"/>
              </a:rPr>
              <a:t>, per il Signore. 6 Mosè prese la metà del sangue e la mise in tanti catini e ne versò l’altra metà sull’altare. 7 Quindi prese il </a:t>
            </a:r>
            <a:r>
              <a:rPr lang="it-IT" sz="3200" b="1" i="1" dirty="0">
                <a:solidFill>
                  <a:srgbClr val="000000"/>
                </a:solidFill>
                <a:effectLst/>
                <a:latin typeface="Times New Roman" panose="02020603050405020304" pitchFamily="18" charset="0"/>
              </a:rPr>
              <a:t>libro dell’alleanza</a:t>
            </a:r>
            <a:r>
              <a:rPr lang="it-IT" sz="3200" i="1" dirty="0">
                <a:solidFill>
                  <a:srgbClr val="000000"/>
                </a:solidFill>
                <a:effectLst/>
                <a:latin typeface="Times New Roman" panose="02020603050405020304" pitchFamily="18" charset="0"/>
              </a:rPr>
              <a:t> e lo lesse alla presenza del popolo. Dissero: «Quanto ha detto il Signore, </a:t>
            </a:r>
            <a:r>
              <a:rPr lang="it-IT" sz="3200" b="1" i="1" dirty="0">
                <a:solidFill>
                  <a:srgbClr val="000000"/>
                </a:solidFill>
                <a:effectLst/>
                <a:latin typeface="Times New Roman" panose="02020603050405020304" pitchFamily="18" charset="0"/>
              </a:rPr>
              <a:t>lo eseguiremo e vi presteremo ascolto</a:t>
            </a:r>
            <a:r>
              <a:rPr lang="it-IT" sz="3200" i="1" dirty="0">
                <a:solidFill>
                  <a:srgbClr val="000000"/>
                </a:solidFill>
                <a:effectLst/>
                <a:latin typeface="Times New Roman" panose="02020603050405020304" pitchFamily="18" charset="0"/>
              </a:rPr>
              <a:t>». 8 Mosè prese il sangue e ne asperse il popolo, dicendo: «</a:t>
            </a:r>
            <a:r>
              <a:rPr lang="it-IT" sz="3200" b="1" i="1" dirty="0">
                <a:solidFill>
                  <a:srgbClr val="000000"/>
                </a:solidFill>
                <a:effectLst/>
                <a:latin typeface="Times New Roman" panose="02020603050405020304" pitchFamily="18" charset="0"/>
              </a:rPr>
              <a:t>Ecco il sangue dell’alleanza che il Signore ha concluso con voi sulla base di tutte queste parole</a:t>
            </a:r>
            <a:r>
              <a:rPr lang="it-IT" sz="3200" i="1" dirty="0">
                <a:solidFill>
                  <a:srgbClr val="000000"/>
                </a:solidFill>
                <a:effectLst/>
                <a:latin typeface="Times New Roman" panose="02020603050405020304" pitchFamily="18" charset="0"/>
              </a:rPr>
              <a:t>!».</a:t>
            </a:r>
          </a:p>
          <a:p>
            <a:endParaRPr lang="it-IT" sz="3200" i="1"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29342884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1759227" y="248479"/>
            <a:ext cx="10346634" cy="596348"/>
          </a:xfrm>
        </p:spPr>
        <p:txBody>
          <a:bodyPr>
            <a:normAutofit fontScale="90000"/>
          </a:bodyPr>
          <a:lstStyle/>
          <a:p>
            <a:r>
              <a:rPr lang="it-IT" sz="3100"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590261" y="844827"/>
            <a:ext cx="9914351" cy="5764693"/>
          </a:xfrm>
        </p:spPr>
        <p:txBody>
          <a:bodyPr>
            <a:noAutofit/>
          </a:bodyPr>
          <a:lstStyle/>
          <a:p>
            <a:r>
              <a:rPr lang="it-IT" sz="3200" i="1" dirty="0">
                <a:solidFill>
                  <a:srgbClr val="000000"/>
                </a:solidFill>
                <a:effectLst/>
                <a:latin typeface="Times New Roman" panose="02020603050405020304" pitchFamily="18" charset="0"/>
              </a:rPr>
              <a:t>Es 24,8 Mosè prese il sangue e ne asperse il popolo, dicendo: «Ecco il sangue dell’alleanza che il Signore ha concluso con voi sulla base di tutte queste parole!».</a:t>
            </a:r>
          </a:p>
          <a:p>
            <a:r>
              <a:rPr lang="it-IT" sz="3200" dirty="0">
                <a:solidFill>
                  <a:srgbClr val="000000"/>
                </a:solidFill>
                <a:effectLst/>
                <a:latin typeface="Times New Roman" panose="02020603050405020304" pitchFamily="18" charset="0"/>
              </a:rPr>
              <a:t>Nella tradizione giudaica questa aspersione ha un valore espiatorio:</a:t>
            </a:r>
          </a:p>
          <a:p>
            <a:r>
              <a:rPr lang="it-IT" sz="3200" dirty="0">
                <a:solidFill>
                  <a:srgbClr val="000000"/>
                </a:solidFill>
                <a:effectLst/>
                <a:latin typeface="Times New Roman" panose="02020603050405020304" pitchFamily="18" charset="0"/>
              </a:rPr>
              <a:t>Cf. </a:t>
            </a:r>
            <a:r>
              <a:rPr lang="it-IT" sz="3200" dirty="0" err="1">
                <a:solidFill>
                  <a:srgbClr val="000000"/>
                </a:solidFill>
                <a:effectLst/>
                <a:latin typeface="Times New Roman" panose="02020603050405020304" pitchFamily="18" charset="0"/>
              </a:rPr>
              <a:t>Targum</a:t>
            </a:r>
            <a:r>
              <a:rPr lang="it-IT" sz="3200" dirty="0">
                <a:solidFill>
                  <a:srgbClr val="000000"/>
                </a:solidFill>
                <a:effectLst/>
                <a:latin typeface="Times New Roman" panose="02020603050405020304" pitchFamily="18" charset="0"/>
              </a:rPr>
              <a:t> </a:t>
            </a:r>
            <a:r>
              <a:rPr lang="it-IT" sz="3200" dirty="0" err="1">
                <a:solidFill>
                  <a:srgbClr val="000000"/>
                </a:solidFill>
                <a:effectLst/>
                <a:latin typeface="Times New Roman" panose="02020603050405020304" pitchFamily="18" charset="0"/>
              </a:rPr>
              <a:t>Onkelos</a:t>
            </a:r>
            <a:r>
              <a:rPr lang="it-IT" sz="3200" dirty="0">
                <a:solidFill>
                  <a:srgbClr val="000000"/>
                </a:solidFill>
                <a:effectLst/>
                <a:latin typeface="Times New Roman" panose="02020603050405020304" pitchFamily="18" charset="0"/>
              </a:rPr>
              <a:t>: </a:t>
            </a:r>
            <a:r>
              <a:rPr lang="it-IT" sz="3200" i="1" dirty="0">
                <a:solidFill>
                  <a:srgbClr val="000000"/>
                </a:solidFill>
                <a:effectLst/>
                <a:latin typeface="Times New Roman" panose="02020603050405020304" pitchFamily="18" charset="0"/>
              </a:rPr>
              <a:t>Mosè prese il sangue e ne asperse l’altare come espiazione per il popolo e disse: «Ecco questo è il sangue dell’alleanza che il Signore ha concluso con voi sulla base di tutte queste parole!».</a:t>
            </a:r>
          </a:p>
        </p:txBody>
      </p:sp>
    </p:spTree>
    <p:extLst>
      <p:ext uri="{BB962C8B-B14F-4D97-AF65-F5344CB8AC3E}">
        <p14:creationId xmlns:p14="http://schemas.microsoft.com/office/powerpoint/2010/main" val="213362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1759227" y="128164"/>
            <a:ext cx="10346634" cy="596348"/>
          </a:xfrm>
        </p:spPr>
        <p:txBody>
          <a:bodyPr>
            <a:normAutofit fontScale="90000"/>
          </a:bodyPr>
          <a:lstStyle/>
          <a:p>
            <a:r>
              <a:rPr lang="it-IT" sz="3100" b="1" dirty="0">
                <a:latin typeface="Times New Roman" panose="02020603050405020304" pitchFamily="18" charset="0"/>
                <a:cs typeface="Times New Roman" panose="02020603050405020304" pitchFamily="18" charset="0"/>
              </a:rPr>
              <a:t>Il sangue dell’alleanza, per il perdono dei peccati (Mt 26,28)</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347537" y="589547"/>
            <a:ext cx="10758324" cy="6268453"/>
          </a:xfrm>
        </p:spPr>
        <p:txBody>
          <a:bodyPr>
            <a:noAutofit/>
          </a:bodyPr>
          <a:lstStyle/>
          <a:p>
            <a:r>
              <a:rPr lang="it-IT" sz="3200" dirty="0">
                <a:solidFill>
                  <a:srgbClr val="000000"/>
                </a:solidFill>
                <a:effectLst/>
                <a:latin typeface="Times New Roman" panose="02020603050405020304" pitchFamily="18" charset="0"/>
              </a:rPr>
              <a:t>Anche per l’autore della lettera agli ebrei Es 24,8 ha un valore espiatorio</a:t>
            </a:r>
          </a:p>
          <a:p>
            <a:r>
              <a:rPr lang="it-IT" sz="3200" dirty="0" err="1">
                <a:solidFill>
                  <a:srgbClr val="000000"/>
                </a:solidFill>
                <a:effectLst/>
                <a:latin typeface="Times New Roman" panose="02020603050405020304" pitchFamily="18" charset="0"/>
              </a:rPr>
              <a:t>Eb</a:t>
            </a:r>
            <a:r>
              <a:rPr lang="it-IT" sz="3200" dirty="0">
                <a:solidFill>
                  <a:srgbClr val="000000"/>
                </a:solidFill>
                <a:effectLst/>
                <a:latin typeface="Times New Roman" panose="02020603050405020304" pitchFamily="18" charset="0"/>
              </a:rPr>
              <a:t> 9,18 </a:t>
            </a:r>
            <a:r>
              <a:rPr lang="it-IT" sz="3200" i="1" dirty="0">
                <a:solidFill>
                  <a:srgbClr val="000000"/>
                </a:solidFill>
                <a:effectLst/>
                <a:latin typeface="Times New Roman" panose="02020603050405020304" pitchFamily="18" charset="0"/>
              </a:rPr>
              <a:t>Per questo neanche la prima alleanza fu inaugurata senza sangue. 9 Infatti, dopo che tutti i comandamenti furono promulgati a tutto il popolo da Mosè, secondo la Legge, questi, preso il sangue dei vitelli e dei capri con acqua, lana scarlatta e </a:t>
            </a:r>
            <a:r>
              <a:rPr lang="it-IT" sz="3200" i="1" dirty="0" err="1">
                <a:solidFill>
                  <a:srgbClr val="000000"/>
                </a:solidFill>
                <a:effectLst/>
                <a:latin typeface="Times New Roman" panose="02020603050405020304" pitchFamily="18" charset="0"/>
              </a:rPr>
              <a:t>issòpo</a:t>
            </a:r>
            <a:r>
              <a:rPr lang="it-IT" sz="3200" i="1" dirty="0">
                <a:solidFill>
                  <a:srgbClr val="000000"/>
                </a:solidFill>
                <a:effectLst/>
                <a:latin typeface="Times New Roman" panose="02020603050405020304" pitchFamily="18" charset="0"/>
              </a:rPr>
              <a:t>, asperse il libro stesso e tutto il popolo, 20 dicendo: Questo è il sangue dell’alleanza che Dio ha stabilito per voi. 21 Alla stessa maniera con il sangue asperse anche la tenda e tutti gli arredi del culto. 22 Secondo la Legge, infatti, quasi tutte le cose vengono purificate con il sangue, e </a:t>
            </a:r>
            <a:r>
              <a:rPr lang="it-IT" sz="3200" i="1" u="sng" dirty="0">
                <a:solidFill>
                  <a:srgbClr val="000000"/>
                </a:solidFill>
                <a:effectLst/>
                <a:latin typeface="Times New Roman" panose="02020603050405020304" pitchFamily="18" charset="0"/>
              </a:rPr>
              <a:t>senza spargimento di sangue non esiste perdono</a:t>
            </a:r>
            <a:r>
              <a:rPr lang="it-IT" sz="3200" dirty="0">
                <a:solidFill>
                  <a:srgbClr val="000000"/>
                </a:solidFill>
                <a:effectLst/>
                <a:latin typeface="Times New Roman" panose="02020603050405020304" pitchFamily="18" charset="0"/>
              </a:rPr>
              <a:t>.</a:t>
            </a:r>
          </a:p>
        </p:txBody>
      </p:sp>
    </p:spTree>
    <p:extLst>
      <p:ext uri="{BB962C8B-B14F-4D97-AF65-F5344CB8AC3E}">
        <p14:creationId xmlns:p14="http://schemas.microsoft.com/office/powerpoint/2010/main" val="372843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1785730" y="168964"/>
            <a:ext cx="10406270" cy="596348"/>
          </a:xfrm>
        </p:spPr>
        <p:txBody>
          <a:bodyPr>
            <a:normAutofit fontScale="90000"/>
          </a:bodyPr>
          <a:lstStyle/>
          <a:p>
            <a:r>
              <a:rPr lang="it-IT" sz="3100" b="1" i="1" dirty="0">
                <a:latin typeface="Times New Roman" panose="02020603050405020304" pitchFamily="18" charset="0"/>
                <a:cs typeface="Times New Roman" panose="02020603050405020304" pitchFamily="18" charset="0"/>
              </a:rPr>
              <a:t>Ecco, io sono con voi tutti i giorni, fino alla fine dei tempi </a:t>
            </a:r>
            <a:r>
              <a:rPr lang="it-IT" sz="3100" b="1" dirty="0">
                <a:latin typeface="Times New Roman" panose="02020603050405020304" pitchFamily="18" charset="0"/>
                <a:cs typeface="Times New Roman" panose="02020603050405020304" pitchFamily="18" charset="0"/>
              </a:rPr>
              <a:t>(Mt 28,20)</a:t>
            </a:r>
            <a:br>
              <a:rPr lang="it-IT" sz="3100" b="1" dirty="0">
                <a:latin typeface="Times New Roman" panose="02020603050405020304" pitchFamily="18" charset="0"/>
                <a:cs typeface="Times New Roman" panose="02020603050405020304" pitchFamily="18" charset="0"/>
              </a:rPr>
            </a:br>
            <a:br>
              <a:rPr lang="it-IT" sz="3100"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491916" y="661737"/>
            <a:ext cx="10504615" cy="6027299"/>
          </a:xfrm>
        </p:spPr>
        <p:txBody>
          <a:bodyPr>
            <a:noAutofit/>
          </a:bodyPr>
          <a:lstStyle/>
          <a:p>
            <a:r>
              <a:rPr lang="it-IT" sz="3200" dirty="0">
                <a:latin typeface="Times New Roman" panose="02020603050405020304" pitchFamily="18" charset="0"/>
                <a:cs typeface="Times New Roman" panose="02020603050405020304" pitchFamily="18" charset="0"/>
              </a:rPr>
              <a:t>Il concepimento e la nascita di Gesù sono il compimento di </a:t>
            </a:r>
            <a:r>
              <a:rPr lang="it-IT" sz="3200" dirty="0" err="1">
                <a:latin typeface="Times New Roman" panose="02020603050405020304" pitchFamily="18" charset="0"/>
                <a:cs typeface="Times New Roman" panose="02020603050405020304" pitchFamily="18" charset="0"/>
              </a:rPr>
              <a:t>Is</a:t>
            </a:r>
            <a:r>
              <a:rPr lang="it-IT" sz="3200" dirty="0">
                <a:latin typeface="Times New Roman" panose="02020603050405020304" pitchFamily="18" charset="0"/>
                <a:cs typeface="Times New Roman" panose="02020603050405020304" pitchFamily="18" charset="0"/>
              </a:rPr>
              <a:t> 7,14 che è una promessa della presenza divina</a:t>
            </a:r>
          </a:p>
          <a:p>
            <a:r>
              <a:rPr lang="it-IT" sz="3200" i="1" dirty="0">
                <a:effectLst/>
                <a:latin typeface="Times New Roman" panose="02020603050405020304" pitchFamily="18" charset="0"/>
                <a:cs typeface="Times New Roman" panose="02020603050405020304" pitchFamily="18" charset="0"/>
              </a:rPr>
              <a:t>Mt 1,22 Tutto questo è avvenuto perché si compisse ciò che era stato detto dal Signore per mezzo del profeta: 23 Ecco, la vergine concepirà e darà alla luce un figlio: a lui sarà dato il nome di </a:t>
            </a:r>
            <a:r>
              <a:rPr lang="it-IT" sz="3200" b="1" i="1" dirty="0">
                <a:effectLst/>
                <a:latin typeface="Times New Roman" panose="02020603050405020304" pitchFamily="18" charset="0"/>
                <a:cs typeface="Times New Roman" panose="02020603050405020304" pitchFamily="18" charset="0"/>
              </a:rPr>
              <a:t>Emmanuele, che significa Dio con noi</a:t>
            </a:r>
            <a:r>
              <a:rPr lang="it-IT" sz="3200" i="1" dirty="0">
                <a:effectLst/>
                <a:latin typeface="Times New Roman" panose="02020603050405020304" pitchFamily="18" charset="0"/>
                <a:cs typeface="Times New Roman" panose="02020603050405020304" pitchFamily="18" charset="0"/>
              </a:rPr>
              <a:t>.</a:t>
            </a:r>
          </a:p>
          <a:p>
            <a:r>
              <a:rPr lang="it-IT" sz="3200" dirty="0">
                <a:effectLst/>
                <a:latin typeface="Times New Roman" panose="02020603050405020304" pitchFamily="18" charset="0"/>
                <a:cs typeface="Times New Roman" panose="02020603050405020304" pitchFamily="18" charset="0"/>
              </a:rPr>
              <a:t>Le parole con cui si </a:t>
            </a:r>
            <a:r>
              <a:rPr lang="it-IT" sz="3200" dirty="0">
                <a:latin typeface="Times New Roman" panose="02020603050405020304" pitchFamily="18" charset="0"/>
                <a:cs typeface="Times New Roman" panose="02020603050405020304" pitchFamily="18" charset="0"/>
              </a:rPr>
              <a:t>conclude il vangelo secondo Mt mostrano che la presenza di Dio in mezzo al popolo non si riduce all’incarnazione ma continua nella Chiesa</a:t>
            </a:r>
          </a:p>
          <a:p>
            <a:r>
              <a:rPr lang="it-IT" sz="3200" i="1" dirty="0">
                <a:effectLst/>
                <a:latin typeface="Times New Roman" panose="02020603050405020304" pitchFamily="18" charset="0"/>
                <a:cs typeface="Times New Roman" panose="02020603050405020304" pitchFamily="18" charset="0"/>
              </a:rPr>
              <a:t>Mt 18,20 Perché dove sono due o tre riuniti nel mio nome, </a:t>
            </a:r>
            <a:r>
              <a:rPr lang="it-IT" sz="3200" b="1" i="1" dirty="0">
                <a:effectLst/>
                <a:latin typeface="Times New Roman" panose="02020603050405020304" pitchFamily="18" charset="0"/>
                <a:cs typeface="Times New Roman" panose="02020603050405020304" pitchFamily="18" charset="0"/>
              </a:rPr>
              <a:t>lì sono io in mezzo a loro</a:t>
            </a:r>
          </a:p>
        </p:txBody>
      </p:sp>
    </p:spTree>
    <p:extLst>
      <p:ext uri="{BB962C8B-B14F-4D97-AF65-F5344CB8AC3E}">
        <p14:creationId xmlns:p14="http://schemas.microsoft.com/office/powerpoint/2010/main" val="3677355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5E36-E5D7-FA4E-9946-8390B7FD1C2C}"/>
              </a:ext>
            </a:extLst>
          </p:cNvPr>
          <p:cNvSpPr>
            <a:spLocks noGrp="1"/>
          </p:cNvSpPr>
          <p:nvPr>
            <p:ph type="title"/>
          </p:nvPr>
        </p:nvSpPr>
        <p:spPr>
          <a:xfrm>
            <a:off x="2592925" y="286180"/>
            <a:ext cx="8911687" cy="737762"/>
          </a:xfrm>
        </p:spPr>
        <p:txBody>
          <a:bodyPr>
            <a:normAutofit/>
          </a:bodyPr>
          <a:lstStyle/>
          <a:p>
            <a:r>
              <a:rPr lang="it-IT" b="1" dirty="0">
                <a:latin typeface="Times New Roman" panose="02020603050405020304" pitchFamily="18" charset="0"/>
                <a:cs typeface="Times New Roman" panose="02020603050405020304" pitchFamily="18" charset="0"/>
              </a:rPr>
              <a:t>Conclusione</a:t>
            </a:r>
            <a:endParaRPr lang="en-IL" dirty="0"/>
          </a:p>
        </p:txBody>
      </p:sp>
      <p:sp>
        <p:nvSpPr>
          <p:cNvPr id="3" name="Content Placeholder 2">
            <a:extLst>
              <a:ext uri="{FF2B5EF4-FFF2-40B4-BE49-F238E27FC236}">
                <a16:creationId xmlns:a16="http://schemas.microsoft.com/office/drawing/2014/main" id="{AE90DB0F-B4CB-9B93-1401-7664D13F6959}"/>
              </a:ext>
            </a:extLst>
          </p:cNvPr>
          <p:cNvSpPr>
            <a:spLocks noGrp="1"/>
          </p:cNvSpPr>
          <p:nvPr>
            <p:ph idx="1"/>
          </p:nvPr>
        </p:nvSpPr>
        <p:spPr>
          <a:xfrm>
            <a:off x="1488331" y="1023942"/>
            <a:ext cx="10507153" cy="5547878"/>
          </a:xfrm>
        </p:spPr>
        <p:txBody>
          <a:bodyPr>
            <a:noAutofit/>
          </a:bodyPr>
          <a:lstStyle/>
          <a:p>
            <a:r>
              <a:rPr lang="it-IT" sz="3300" dirty="0">
                <a:latin typeface="Times New Roman" panose="02020603050405020304" pitchFamily="18" charset="0"/>
                <a:cs typeface="Times New Roman" panose="02020603050405020304" pitchFamily="18" charset="0"/>
              </a:rPr>
              <a:t>Il culto nel tempio era essenzialmente un incontro con il Signore finalizzato al ringraziamento, alla lode, alla richiesta di perdono, all’intercessione per il peccato e altro</a:t>
            </a:r>
          </a:p>
          <a:p>
            <a:r>
              <a:rPr lang="it-IT" sz="3300" dirty="0">
                <a:latin typeface="Times New Roman" panose="02020603050405020304" pitchFamily="18" charset="0"/>
                <a:cs typeface="Times New Roman" panose="02020603050405020304" pitchFamily="18" charset="0"/>
              </a:rPr>
              <a:t>Durante la sua vita terrena Gesù non sembra essersi schierato contro il culto nel tempio ma piuttosto ha desiderato purificarlo dalla discordia e dell’avarizia</a:t>
            </a:r>
          </a:p>
          <a:p>
            <a:r>
              <a:rPr lang="it-IT" sz="3300" dirty="0">
                <a:latin typeface="Times New Roman" panose="02020603050405020304" pitchFamily="18" charset="0"/>
                <a:cs typeface="Times New Roman" panose="02020603050405020304" pitchFamily="18" charset="0"/>
              </a:rPr>
              <a:t>Nel vangelo secondo Mt, il rifiuto di accogliere Gesù come Messia corrisponde a un rifiuto della presenza divina e per questo il tempio viene abbandonato e profanato dai pagani </a:t>
            </a:r>
          </a:p>
        </p:txBody>
      </p:sp>
    </p:spTree>
    <p:extLst>
      <p:ext uri="{BB962C8B-B14F-4D97-AF65-F5344CB8AC3E}">
        <p14:creationId xmlns:p14="http://schemas.microsoft.com/office/powerpoint/2010/main" val="192428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75E36-E5D7-FA4E-9946-8390B7FD1C2C}"/>
              </a:ext>
            </a:extLst>
          </p:cNvPr>
          <p:cNvSpPr>
            <a:spLocks noGrp="1"/>
          </p:cNvSpPr>
          <p:nvPr>
            <p:ph type="title"/>
          </p:nvPr>
        </p:nvSpPr>
        <p:spPr>
          <a:xfrm>
            <a:off x="2592925" y="286180"/>
            <a:ext cx="8911687" cy="737762"/>
          </a:xfrm>
        </p:spPr>
        <p:txBody>
          <a:bodyPr>
            <a:normAutofit/>
          </a:bodyPr>
          <a:lstStyle/>
          <a:p>
            <a:r>
              <a:rPr lang="it-IT" b="1" dirty="0">
                <a:latin typeface="Times New Roman" panose="02020603050405020304" pitchFamily="18" charset="0"/>
                <a:cs typeface="Times New Roman" panose="02020603050405020304" pitchFamily="18" charset="0"/>
              </a:rPr>
              <a:t>Conclusione</a:t>
            </a:r>
            <a:endParaRPr lang="en-IL" dirty="0"/>
          </a:p>
        </p:txBody>
      </p:sp>
      <p:sp>
        <p:nvSpPr>
          <p:cNvPr id="3" name="Content Placeholder 2">
            <a:extLst>
              <a:ext uri="{FF2B5EF4-FFF2-40B4-BE49-F238E27FC236}">
                <a16:creationId xmlns:a16="http://schemas.microsoft.com/office/drawing/2014/main" id="{AE90DB0F-B4CB-9B93-1401-7664D13F6959}"/>
              </a:ext>
            </a:extLst>
          </p:cNvPr>
          <p:cNvSpPr>
            <a:spLocks noGrp="1"/>
          </p:cNvSpPr>
          <p:nvPr>
            <p:ph idx="1"/>
          </p:nvPr>
        </p:nvSpPr>
        <p:spPr>
          <a:xfrm>
            <a:off x="1488332" y="1023942"/>
            <a:ext cx="10459026" cy="5764484"/>
          </a:xfrm>
        </p:spPr>
        <p:txBody>
          <a:bodyPr>
            <a:normAutofit/>
          </a:bodyPr>
          <a:lstStyle/>
          <a:p>
            <a:r>
              <a:rPr lang="it-IT" sz="3200" dirty="0">
                <a:latin typeface="Times New Roman" panose="02020603050405020304" pitchFamily="18" charset="0"/>
                <a:cs typeface="Times New Roman" panose="02020603050405020304" pitchFamily="18" charset="0"/>
              </a:rPr>
              <a:t>In Mt (e non solo) la celebrazione eucaristica è il cuore del culto cristiano. In essa sono inclusi il ringraziamento, la lode, l’intercessione e il perdono dei peccati</a:t>
            </a:r>
          </a:p>
          <a:p>
            <a:r>
              <a:rPr lang="it-IT" sz="3200" dirty="0">
                <a:latin typeface="Times New Roman" panose="02020603050405020304" pitchFamily="18" charset="0"/>
                <a:cs typeface="Times New Roman" panose="02020603050405020304" pitchFamily="18" charset="0"/>
              </a:rPr>
              <a:t>Il perdono dei peccati scaturisce dal sacrificio di Gesù sulla croce, è gratuito ma condizionato dal perdono vicendevole</a:t>
            </a:r>
          </a:p>
          <a:p>
            <a:r>
              <a:rPr lang="it-IT" sz="3200" dirty="0">
                <a:latin typeface="Times New Roman" panose="02020603050405020304" pitchFamily="18" charset="0"/>
                <a:cs typeface="Times New Roman" panose="02020603050405020304" pitchFamily="18" charset="0"/>
              </a:rPr>
              <a:t>L’unità nel nome di Gesù Cristo corrisponde all’accoglienza della stessa presenza divina. La comunità è il nuovo tempio nel quale il «Dio con noi</a:t>
            </a:r>
            <a:r>
              <a:rPr lang="it-IT" sz="3200">
                <a:latin typeface="Times New Roman" panose="02020603050405020304" pitchFamily="18" charset="0"/>
                <a:cs typeface="Times New Roman" panose="02020603050405020304" pitchFamily="18" charset="0"/>
              </a:rPr>
              <a:t>» accompagna i </a:t>
            </a:r>
            <a:r>
              <a:rPr lang="it-IT" sz="3200" dirty="0">
                <a:latin typeface="Times New Roman" panose="02020603050405020304" pitchFamily="18" charset="0"/>
                <a:cs typeface="Times New Roman" panose="02020603050405020304" pitchFamily="18" charset="0"/>
              </a:rPr>
              <a:t>discepoli ogni giorno, fino alla fine del mondo</a:t>
            </a:r>
          </a:p>
          <a:p>
            <a:pPr algn="ctr"/>
            <a:r>
              <a:rPr lang="he-IL" sz="3600" dirty="0" err="1">
                <a:latin typeface="Times New Roman" panose="02020603050405020304" pitchFamily="18" charset="0"/>
                <a:cs typeface="Times New Roman" panose="02020603050405020304" pitchFamily="18" charset="0"/>
              </a:rPr>
              <a:t>אשלמית</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514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Il culto e la riconciliazione (Mt 5,23-24)</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072697" cy="5210198"/>
          </a:xfrm>
        </p:spPr>
        <p:txBody>
          <a:bodyPr>
            <a:normAutofit/>
          </a:bodyPr>
          <a:lstStyle/>
          <a:p>
            <a:r>
              <a:rPr lang="it-IT" sz="3200" i="1" dirty="0">
                <a:latin typeface="Times New Roman" panose="02020603050405020304" pitchFamily="18" charset="0"/>
                <a:cs typeface="Times New Roman" panose="02020603050405020304" pitchFamily="18" charset="0"/>
              </a:rPr>
              <a:t>Mt 5,21 Avete inteso che fu detto agli antichi: Non ucciderai; chi avrà ucciso dovrà essere sottoposto al giudizio. 22</a:t>
            </a:r>
            <a:r>
              <a:rPr lang="it-IT" sz="3200" dirty="0">
                <a:latin typeface="Times New Roman" panose="02020603050405020304" pitchFamily="18" charset="0"/>
                <a:cs typeface="Times New Roman" panose="02020603050405020304" pitchFamily="18" charset="0"/>
              </a:rPr>
              <a:t> </a:t>
            </a:r>
            <a:r>
              <a:rPr lang="it-IT" sz="3200" i="1" dirty="0">
                <a:latin typeface="Times New Roman" panose="02020603050405020304" pitchFamily="18" charset="0"/>
                <a:cs typeface="Times New Roman" panose="02020603050405020304" pitchFamily="18" charset="0"/>
              </a:rPr>
              <a:t>Ma io vi dico: chiunque si adira con il proprio fratello dovrà essere sottoposto al giudizio. Chi poi dice al fratello: “Stupido”, dovrà essere sottoposto al sinedrio; e chi gli dice: “Pazzo”, sarà destinato al fuoco della </a:t>
            </a:r>
            <a:r>
              <a:rPr lang="it-IT" sz="3200" i="1" dirty="0" err="1">
                <a:latin typeface="Times New Roman" panose="02020603050405020304" pitchFamily="18" charset="0"/>
                <a:cs typeface="Times New Roman" panose="02020603050405020304" pitchFamily="18" charset="0"/>
              </a:rPr>
              <a:t>Geènna</a:t>
            </a:r>
            <a:r>
              <a:rPr lang="it-IT" sz="3200" i="1" dirty="0">
                <a:latin typeface="Times New Roman" panose="02020603050405020304" pitchFamily="18" charset="0"/>
                <a:cs typeface="Times New Roman" panose="02020603050405020304" pitchFamily="18" charset="0"/>
              </a:rPr>
              <a:t>.</a:t>
            </a:r>
          </a:p>
          <a:p>
            <a:r>
              <a:rPr lang="it-IT" sz="3200" dirty="0">
                <a:latin typeface="Times New Roman" panose="02020603050405020304" pitchFamily="18" charset="0"/>
                <a:cs typeface="Times New Roman" panose="02020603050405020304" pitchFamily="18" charset="0"/>
              </a:rPr>
              <a:t>Questa è la prima delle cosiddette antitesi </a:t>
            </a:r>
            <a:r>
              <a:rPr lang="it-IT" sz="3200" dirty="0" err="1">
                <a:latin typeface="Times New Roman" panose="02020603050405020304" pitchFamily="18" charset="0"/>
                <a:cs typeface="Times New Roman" panose="02020603050405020304" pitchFamily="18" charset="0"/>
              </a:rPr>
              <a:t>matteane</a:t>
            </a:r>
            <a:r>
              <a:rPr lang="it-IT" sz="3200" dirty="0">
                <a:latin typeface="Times New Roman" panose="02020603050405020304" pitchFamily="18" charset="0"/>
                <a:cs typeface="Times New Roman" panose="02020603050405020304" pitchFamily="18" charset="0"/>
              </a:rPr>
              <a:t> che estende il concetto di omicidio all’umiliazione verbale del fratello</a:t>
            </a:r>
          </a:p>
          <a:p>
            <a:pPr marL="0" indent="0">
              <a:buNone/>
            </a:pPr>
            <a:endParaRPr lang="en-IL"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426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Il culto e la riconciliazione (Mt 5,23-24)</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1888958" y="1431234"/>
            <a:ext cx="10034337" cy="5246292"/>
          </a:xfrm>
        </p:spPr>
        <p:txBody>
          <a:bodyPr>
            <a:noAutofit/>
          </a:bodyPr>
          <a:lstStyle/>
          <a:p>
            <a:r>
              <a:rPr lang="it-IT" sz="3200" i="1" dirty="0">
                <a:latin typeface="Times New Roman" panose="02020603050405020304" pitchFamily="18" charset="0"/>
                <a:cs typeface="Times New Roman" panose="02020603050405020304" pitchFamily="18" charset="0"/>
              </a:rPr>
              <a:t>Mt 5,23 Se dunque tu presenti la tua offerta all’altare e lì ti ricordi che tuo fratello ha qualche cosa contro di te,   24 lascia lì il tuo dono davanti all’altare, va’ prima a riconciliarti con il tuo fratello e poi torna a offrire il tuo dono.</a:t>
            </a:r>
          </a:p>
          <a:p>
            <a:r>
              <a:rPr lang="it-IT" sz="3200" i="1" dirty="0">
                <a:latin typeface="Times" pitchFamily="2" charset="0"/>
              </a:rPr>
              <a:t>Mt 5,25 Mettiti presto d’accordo con il tuo avversario mentre sei in cammino con lui, perché l’avversario non ti consegni al giudice e il giudice alla guardia, e tu venga gettato in prigione. 26 In verità io ti dico: non uscirai di là finché non avrai pagato fino all’ultimo spicciolo!</a:t>
            </a:r>
            <a:endParaRPr lang="it-IT" sz="3200" i="1" dirty="0">
              <a:effectLst/>
              <a:latin typeface="Times" pitchFamily="2" charset="0"/>
            </a:endParaRPr>
          </a:p>
        </p:txBody>
      </p:sp>
    </p:spTree>
    <p:extLst>
      <p:ext uri="{BB962C8B-B14F-4D97-AF65-F5344CB8AC3E}">
        <p14:creationId xmlns:p14="http://schemas.microsoft.com/office/powerpoint/2010/main" val="772180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Il culto e la riconciliazione (Mt 5,23-24)</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072697" cy="5125977"/>
          </a:xfrm>
        </p:spPr>
        <p:txBody>
          <a:bodyPr>
            <a:normAutofit/>
          </a:bodyPr>
          <a:lstStyle/>
          <a:p>
            <a:r>
              <a:rPr lang="it-IT" sz="3600" i="1" dirty="0" err="1">
                <a:latin typeface="Times New Roman" panose="02020603050405020304" pitchFamily="18" charset="0"/>
                <a:cs typeface="Times New Roman" panose="02020603050405020304" pitchFamily="18" charset="0"/>
              </a:rPr>
              <a:t>Did</a:t>
            </a:r>
            <a:r>
              <a:rPr lang="it-IT" sz="3600" i="1" dirty="0">
                <a:latin typeface="Times New Roman" panose="02020603050405020304" pitchFamily="18" charset="0"/>
                <a:cs typeface="Times New Roman" panose="02020603050405020304" pitchFamily="18" charset="0"/>
              </a:rPr>
              <a:t> 14,2 chiunque sia in lite con il suo prossimo non si unisca a voi se non dopo essersi riconciliato, affinché non venga profanato il vostro sacrificio </a:t>
            </a:r>
            <a:r>
              <a:rPr lang="it-IT" sz="3600" dirty="0">
                <a:latin typeface="Times New Roman" panose="02020603050405020304" pitchFamily="18" charset="0"/>
                <a:cs typeface="Times New Roman" panose="02020603050405020304" pitchFamily="18" charset="0"/>
              </a:rPr>
              <a:t>(</a:t>
            </a:r>
            <a:r>
              <a:rPr lang="el-GR" sz="3600" dirty="0" err="1">
                <a:latin typeface="Times New Roman" panose="02020603050405020304" pitchFamily="18" charset="0"/>
                <a:cs typeface="Times New Roman" panose="02020603050405020304" pitchFamily="18" charset="0"/>
              </a:rPr>
              <a:t>θυσία</a:t>
            </a:r>
            <a:r>
              <a:rPr lang="it-IT" sz="3600" dirty="0">
                <a:latin typeface="Times New Roman" panose="02020603050405020304" pitchFamily="18" charset="0"/>
                <a:cs typeface="Times New Roman" panose="02020603050405020304" pitchFamily="18" charset="0"/>
              </a:rPr>
              <a:t>)</a:t>
            </a:r>
          </a:p>
          <a:p>
            <a:r>
              <a:rPr lang="el-GR" sz="3600" dirty="0" err="1">
                <a:latin typeface="Times New Roman" panose="02020603050405020304" pitchFamily="18" charset="0"/>
                <a:cs typeface="Times New Roman" panose="02020603050405020304" pitchFamily="18" charset="0"/>
              </a:rPr>
              <a:t>Θυσία</a:t>
            </a:r>
            <a:r>
              <a:rPr lang="it-IT" sz="3600" dirty="0">
                <a:latin typeface="Times New Roman" panose="02020603050405020304" pitchFamily="18" charset="0"/>
                <a:cs typeface="Times New Roman" panose="02020603050405020304" pitchFamily="18" charset="0"/>
              </a:rPr>
              <a:t> = sacrificio / vittima sacrificale. La discordia è vista come una possibile causa di profanazione della celebrazione eucaristica</a:t>
            </a:r>
            <a:endParaRPr lang="en-IL"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28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Il culto solo a Dio (Mt 6,24)</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262780" cy="5101913"/>
          </a:xfrm>
        </p:spPr>
        <p:txBody>
          <a:bodyPr>
            <a:noAutofit/>
          </a:bodyPr>
          <a:lstStyle/>
          <a:p>
            <a:r>
              <a:rPr lang="it-IT" sz="3600" i="1" dirty="0">
                <a:latin typeface="Times New Roman" panose="02020603050405020304" pitchFamily="18" charset="0"/>
                <a:cs typeface="Times New Roman" panose="02020603050405020304" pitchFamily="18" charset="0"/>
              </a:rPr>
              <a:t>Mt 6,24 Nessuno può servire (</a:t>
            </a:r>
            <a:r>
              <a:rPr lang="el-GR" sz="3600" i="1" dirty="0" err="1">
                <a:latin typeface="Times New Roman" panose="02020603050405020304" pitchFamily="18" charset="0"/>
                <a:cs typeface="Times New Roman" panose="02020603050405020304" pitchFamily="18" charset="0"/>
              </a:rPr>
              <a:t>δουλεύειν</a:t>
            </a:r>
            <a:r>
              <a:rPr lang="it-IT" sz="3600" i="1" dirty="0">
                <a:latin typeface="Times New Roman" panose="02020603050405020304" pitchFamily="18" charset="0"/>
                <a:cs typeface="Times New Roman" panose="02020603050405020304" pitchFamily="18" charset="0"/>
              </a:rPr>
              <a:t>) due padroni, perché o odierà l’uno e amerà l’altro, oppure si affezionerà all’uno e disprezzerà l’altro. Non potete servire Dio e la ricchezza</a:t>
            </a:r>
          </a:p>
          <a:p>
            <a:r>
              <a:rPr lang="it-IT" sz="3600" i="1" dirty="0">
                <a:latin typeface="Times New Roman" panose="02020603050405020304" pitchFamily="18" charset="0"/>
                <a:cs typeface="Times New Roman" panose="02020603050405020304" pitchFamily="18" charset="0"/>
              </a:rPr>
              <a:t> </a:t>
            </a:r>
            <a:r>
              <a:rPr lang="it-IT" sz="3600" dirty="0">
                <a:latin typeface="Times New Roman" panose="02020603050405020304" pitchFamily="18" charset="0"/>
                <a:cs typeface="Times New Roman" panose="02020603050405020304" pitchFamily="18" charset="0"/>
              </a:rPr>
              <a:t>Il verbo </a:t>
            </a:r>
            <a:r>
              <a:rPr lang="el-GR" sz="3600" dirty="0" err="1">
                <a:latin typeface="Times New Roman" panose="02020603050405020304" pitchFamily="18" charset="0"/>
                <a:cs typeface="Times New Roman" panose="02020603050405020304" pitchFamily="18" charset="0"/>
              </a:rPr>
              <a:t>δουλεύειν</a:t>
            </a:r>
            <a:r>
              <a:rPr lang="it-IT" sz="3600" dirty="0">
                <a:latin typeface="Times New Roman" panose="02020603050405020304" pitchFamily="18" charset="0"/>
                <a:cs typeface="Times New Roman" panose="02020603050405020304" pitchFamily="18" charset="0"/>
              </a:rPr>
              <a:t> «servire» nel greco biblico può avere un senso cultuale ed essere quindi tradotto «rendere culto». Questo è il suo significato in Mt 6,24</a:t>
            </a:r>
            <a:endParaRPr lang="it-IT" sz="36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451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Il culto solo a Dio (Mt 6,24)</a:t>
            </a: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491380" cy="5198166"/>
          </a:xfrm>
        </p:spPr>
        <p:txBody>
          <a:bodyPr>
            <a:normAutofit/>
          </a:bodyPr>
          <a:lstStyle/>
          <a:p>
            <a:r>
              <a:rPr lang="it-IT" sz="3600" dirty="0">
                <a:latin typeface="Times New Roman" panose="02020603050405020304" pitchFamily="18" charset="0"/>
                <a:cs typeface="Times New Roman" panose="02020603050405020304" pitchFamily="18" charset="0"/>
              </a:rPr>
              <a:t>Il significato del </a:t>
            </a:r>
            <a:r>
              <a:rPr lang="it-IT" sz="3600" i="1" dirty="0">
                <a:latin typeface="Times New Roman" panose="02020603050405020304" pitchFamily="18" charset="0"/>
                <a:cs typeface="Times New Roman" panose="02020603050405020304" pitchFamily="18" charset="0"/>
              </a:rPr>
              <a:t>logion</a:t>
            </a:r>
            <a:r>
              <a:rPr lang="it-IT" sz="3600" dirty="0">
                <a:latin typeface="Times New Roman" panose="02020603050405020304" pitchFamily="18" charset="0"/>
                <a:cs typeface="Times New Roman" panose="02020603050405020304" pitchFamily="18" charset="0"/>
              </a:rPr>
              <a:t> quindi è «nessuno può rendere culto a due Signori» = nessuno può aderire contemporaneamente a due religioni</a:t>
            </a:r>
          </a:p>
          <a:p>
            <a:r>
              <a:rPr lang="it-IT" sz="3600" dirty="0">
                <a:latin typeface="Times New Roman" panose="02020603050405020304" pitchFamily="18" charset="0"/>
                <a:cs typeface="Times New Roman" panose="02020603050405020304" pitchFamily="18" charset="0"/>
              </a:rPr>
              <a:t>Non è quindi necessario immaginare la situazione di un servo di due padroni umani</a:t>
            </a:r>
          </a:p>
          <a:p>
            <a:r>
              <a:rPr lang="it-IT" sz="3600" dirty="0">
                <a:latin typeface="Times New Roman" panose="02020603050405020304" pitchFamily="18" charset="0"/>
                <a:cs typeface="Times New Roman" panose="02020603050405020304" pitchFamily="18" charset="0"/>
              </a:rPr>
              <a:t>Da questa chiave di lettura si capisce perché Gesù dice </a:t>
            </a:r>
            <a:r>
              <a:rPr lang="it-IT" sz="3600" i="1" dirty="0">
                <a:latin typeface="Times New Roman" panose="02020603050405020304" pitchFamily="18" charset="0"/>
                <a:cs typeface="Times New Roman" panose="02020603050405020304" pitchFamily="18" charset="0"/>
              </a:rPr>
              <a:t>o odierà l’uno e amerà l’altro, oppure si affezionerà all’uno e disprezzerà l’altro</a:t>
            </a: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96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624110"/>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Qualcosa più grande del tempio (Mt 12,6)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1431234"/>
            <a:ext cx="9599664" cy="5089882"/>
          </a:xfrm>
        </p:spPr>
        <p:txBody>
          <a:bodyPr>
            <a:noAutofit/>
          </a:bodyPr>
          <a:lstStyle/>
          <a:p>
            <a:r>
              <a:rPr lang="it-IT" sz="3600" i="1" dirty="0">
                <a:latin typeface="Times New Roman" panose="02020603050405020304" pitchFamily="18" charset="0"/>
                <a:cs typeface="Times New Roman" panose="02020603050405020304" pitchFamily="18" charset="0"/>
              </a:rPr>
              <a:t>Mt 12,5 O non avete letto nella Legge che nei giorni di sabato i sacerdoti nel tempio vìolano il sabato e tuttavia sono senza colpa? 6 Ora io vi dico che qui vi è uno più grande del tempio.</a:t>
            </a:r>
          </a:p>
          <a:p>
            <a:r>
              <a:rPr lang="it-IT" sz="3600" dirty="0">
                <a:latin typeface="Times New Roman" panose="02020603050405020304" pitchFamily="18" charset="0"/>
                <a:cs typeface="Times New Roman" panose="02020603050405020304" pitchFamily="18" charset="0"/>
              </a:rPr>
              <a:t>Nella maggior parte dei manoscritti per «più grande» abbiamo il neutro </a:t>
            </a:r>
            <a:r>
              <a:rPr lang="el-GR" sz="3600" dirty="0" err="1">
                <a:latin typeface="Times New Roman" panose="02020603050405020304" pitchFamily="18" charset="0"/>
                <a:cs typeface="Times New Roman" panose="02020603050405020304" pitchFamily="18" charset="0"/>
              </a:rPr>
              <a:t>μεῖζόν</a:t>
            </a:r>
            <a:r>
              <a:rPr lang="it-IT" sz="3600" dirty="0">
                <a:latin typeface="Times New Roman" panose="02020603050405020304" pitchFamily="18" charset="0"/>
                <a:cs typeface="Times New Roman" panose="02020603050405020304" pitchFamily="18" charset="0"/>
              </a:rPr>
              <a:t>, quindi dovremmo tradurre «qualcosa di più grande». Probabilmente è sottinteso il regno dei cieli.</a:t>
            </a:r>
            <a:endParaRPr lang="en-IL"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0120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2FC7B-A6FD-489A-E24F-55EF1DB514F8}"/>
              </a:ext>
            </a:extLst>
          </p:cNvPr>
          <p:cNvSpPr>
            <a:spLocks noGrp="1"/>
          </p:cNvSpPr>
          <p:nvPr>
            <p:ph type="title"/>
          </p:nvPr>
        </p:nvSpPr>
        <p:spPr>
          <a:xfrm>
            <a:off x="2592925" y="223986"/>
            <a:ext cx="8911687" cy="690415"/>
          </a:xfrm>
        </p:spPr>
        <p:txBody>
          <a:bodyPr>
            <a:normAutofit fontScale="90000"/>
          </a:bodyPr>
          <a:lstStyle/>
          <a:p>
            <a:r>
              <a:rPr lang="it-IT" b="1" dirty="0">
                <a:latin typeface="Times New Roman" panose="02020603050405020304" pitchFamily="18" charset="0"/>
                <a:cs typeface="Times New Roman" panose="02020603050405020304" pitchFamily="18" charset="0"/>
              </a:rPr>
              <a:t>Qualcosa più grande del tempio (Mt 12,6)</a:t>
            </a: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br>
              <a:rPr lang="it-IT" b="1" dirty="0">
                <a:latin typeface="Times New Roman" panose="02020603050405020304" pitchFamily="18" charset="0"/>
                <a:cs typeface="Times New Roman" panose="02020603050405020304" pitchFamily="18" charset="0"/>
              </a:rPr>
            </a:br>
            <a:endParaRPr lang="it-IT"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AEB15A7-1DE2-68F4-D17E-2A9DBE46783F}"/>
              </a:ext>
            </a:extLst>
          </p:cNvPr>
          <p:cNvSpPr>
            <a:spLocks noGrp="1"/>
          </p:cNvSpPr>
          <p:nvPr>
            <p:ph idx="1"/>
          </p:nvPr>
        </p:nvSpPr>
        <p:spPr>
          <a:xfrm>
            <a:off x="2431915" y="830179"/>
            <a:ext cx="9274811" cy="5714999"/>
          </a:xfrm>
        </p:spPr>
        <p:txBody>
          <a:bodyPr>
            <a:normAutofit/>
          </a:bodyPr>
          <a:lstStyle/>
          <a:p>
            <a:r>
              <a:rPr lang="it-IT" sz="3200" dirty="0">
                <a:latin typeface="Times New Roman" panose="02020603050405020304" pitchFamily="18" charset="0"/>
                <a:cs typeface="Times New Roman" panose="02020603050405020304" pitchFamily="18" charset="0"/>
              </a:rPr>
              <a:t>Nel cap. 12 di Mt Gesù afferma che</a:t>
            </a:r>
          </a:p>
          <a:p>
            <a:r>
              <a:rPr lang="it-IT" sz="3200" i="1" dirty="0">
                <a:latin typeface="Times New Roman" panose="02020603050405020304" pitchFamily="18" charset="0"/>
                <a:cs typeface="Times New Roman" panose="02020603050405020304" pitchFamily="18" charset="0"/>
              </a:rPr>
              <a:t>qui vi è uno più grande (</a:t>
            </a:r>
            <a:r>
              <a:rPr lang="el-GR" sz="3200" i="1" dirty="0" err="1">
                <a:latin typeface="Times New Roman" panose="02020603050405020304" pitchFamily="18" charset="0"/>
                <a:cs typeface="Times New Roman" panose="02020603050405020304" pitchFamily="18" charset="0"/>
              </a:rPr>
              <a:t>μεῖζόν</a:t>
            </a:r>
            <a:r>
              <a:rPr lang="it-IT" sz="3200" i="1" dirty="0">
                <a:latin typeface="Times New Roman" panose="02020603050405020304" pitchFamily="18" charset="0"/>
                <a:cs typeface="Times New Roman" panose="02020603050405020304" pitchFamily="18" charset="0"/>
              </a:rPr>
              <a:t>) del tempio </a:t>
            </a:r>
            <a:r>
              <a:rPr lang="it-IT" sz="3200" dirty="0">
                <a:latin typeface="Times New Roman" panose="02020603050405020304" pitchFamily="18" charset="0"/>
                <a:cs typeface="Times New Roman" panose="02020603050405020304" pitchFamily="18" charset="0"/>
              </a:rPr>
              <a:t>(12,6)</a:t>
            </a:r>
            <a:endParaRPr lang="it-IT" sz="3200" i="1" dirty="0">
              <a:latin typeface="Times New Roman" panose="02020603050405020304" pitchFamily="18" charset="0"/>
              <a:cs typeface="Times New Roman" panose="02020603050405020304" pitchFamily="18" charset="0"/>
            </a:endParaRPr>
          </a:p>
          <a:p>
            <a:r>
              <a:rPr lang="it-IT" sz="3200" i="1" dirty="0">
                <a:latin typeface="Times New Roman" panose="02020603050405020304" pitchFamily="18" charset="0"/>
                <a:cs typeface="Times New Roman" panose="02020603050405020304" pitchFamily="18" charset="0"/>
              </a:rPr>
              <a:t>qui vi è uno più grande (</a:t>
            </a:r>
            <a:r>
              <a:rPr lang="el-GR" sz="3200" i="1" dirty="0" err="1">
                <a:latin typeface="Times New Roman" panose="02020603050405020304" pitchFamily="18" charset="0"/>
                <a:cs typeface="Times New Roman" panose="02020603050405020304" pitchFamily="18" charset="0"/>
              </a:rPr>
              <a:t>πλεῖον</a:t>
            </a:r>
            <a:r>
              <a:rPr lang="it-IT" sz="3200" i="1" dirty="0">
                <a:latin typeface="Times New Roman" panose="02020603050405020304" pitchFamily="18" charset="0"/>
                <a:cs typeface="Times New Roman" panose="02020603050405020304" pitchFamily="18" charset="0"/>
              </a:rPr>
              <a:t>) di Giona! </a:t>
            </a:r>
            <a:r>
              <a:rPr lang="it-IT" sz="3200" dirty="0">
                <a:latin typeface="Times New Roman" panose="02020603050405020304" pitchFamily="18" charset="0"/>
                <a:cs typeface="Times New Roman" panose="02020603050405020304" pitchFamily="18" charset="0"/>
              </a:rPr>
              <a:t>(12,41)</a:t>
            </a:r>
          </a:p>
          <a:p>
            <a:r>
              <a:rPr lang="it-IT" sz="3200" i="1" dirty="0">
                <a:latin typeface="Times New Roman" panose="02020603050405020304" pitchFamily="18" charset="0"/>
                <a:cs typeface="Times New Roman" panose="02020603050405020304" pitchFamily="18" charset="0"/>
              </a:rPr>
              <a:t>qui vi è uno più grande (</a:t>
            </a:r>
            <a:r>
              <a:rPr lang="el-GR" sz="3200" i="1" dirty="0" err="1">
                <a:latin typeface="Times New Roman" panose="02020603050405020304" pitchFamily="18" charset="0"/>
                <a:cs typeface="Times New Roman" panose="02020603050405020304" pitchFamily="18" charset="0"/>
              </a:rPr>
              <a:t>πλεῖον</a:t>
            </a:r>
            <a:r>
              <a:rPr lang="it-IT" sz="3200" i="1" dirty="0">
                <a:latin typeface="Times New Roman" panose="02020603050405020304" pitchFamily="18" charset="0"/>
                <a:cs typeface="Times New Roman" panose="02020603050405020304" pitchFamily="18" charset="0"/>
              </a:rPr>
              <a:t>) di Salomone </a:t>
            </a:r>
            <a:r>
              <a:rPr lang="it-IT" sz="3200" dirty="0">
                <a:latin typeface="Times New Roman" panose="02020603050405020304" pitchFamily="18" charset="0"/>
                <a:cs typeface="Times New Roman" panose="02020603050405020304" pitchFamily="18" charset="0"/>
              </a:rPr>
              <a:t>(12,42)</a:t>
            </a:r>
          </a:p>
          <a:p>
            <a:r>
              <a:rPr lang="it-IT" sz="3200" dirty="0">
                <a:latin typeface="Times New Roman" panose="02020603050405020304" pitchFamily="18" charset="0"/>
                <a:cs typeface="Times New Roman" panose="02020603050405020304" pitchFamily="18" charset="0"/>
              </a:rPr>
              <a:t>La venuta del regno dei cieli e del suo Re il Messia è un’occasione per sperimentare una presenza di Dio che va ben oltre ogni aspettativa messianica. Gesù è molto più di un Messia sacerdote, profeta e re, egli è Dio stesso in mezzo al suo popolo</a:t>
            </a:r>
          </a:p>
          <a:p>
            <a:endParaRPr lang="en-IL"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18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6027</TotalTime>
  <Words>2665</Words>
  <Application>Microsoft Macintosh PowerPoint</Application>
  <PresentationFormat>Widescreen</PresentationFormat>
  <Paragraphs>106</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Century Gothic</vt:lpstr>
      <vt:lpstr>Times</vt:lpstr>
      <vt:lpstr>Times New Roman</vt:lpstr>
      <vt:lpstr>Wingdings 3</vt:lpstr>
      <vt:lpstr>Wisp</vt:lpstr>
      <vt:lpstr>Il culto nel vangelo secondo Matteo</vt:lpstr>
      <vt:lpstr>Schema della conferenza</vt:lpstr>
      <vt:lpstr>Il culto e la riconciliazione (Mt 5,23-24) </vt:lpstr>
      <vt:lpstr>Il culto e la riconciliazione (Mt 5,23-24) </vt:lpstr>
      <vt:lpstr>Il culto e la riconciliazione (Mt 5,23-24) </vt:lpstr>
      <vt:lpstr>Il culto solo a Dio (Mt 6,24) </vt:lpstr>
      <vt:lpstr>Il culto solo a Dio (Mt 6,24) </vt:lpstr>
      <vt:lpstr>Qualcosa più grande del tempio (Mt 12,6)   </vt:lpstr>
      <vt:lpstr>Qualcosa più grande del tempio (Mt 12,6)   </vt:lpstr>
      <vt:lpstr>La purificazione del tempio (Mt 21,12-16)     </vt:lpstr>
      <vt:lpstr>La purificazione del tempio (Mt 21,12-16)     </vt:lpstr>
      <vt:lpstr>La casa deserta (Mt 23,38)       </vt:lpstr>
      <vt:lpstr>La casa deserta (Mt 23,38)       </vt:lpstr>
      <vt:lpstr>L’abominio della desolazione (Mt 24,15-16)         </vt:lpstr>
      <vt:lpstr>L’abominio della desolazione (Mt 24,15-16)         </vt:lpstr>
      <vt:lpstr>Il nuovo culto: Il sangue dell’alleanza, per il perdono dei peccati (Mt 26,28)             </vt:lpstr>
      <vt:lpstr>Il nuovo culto: l’Eucarestia             </vt:lpstr>
      <vt:lpstr>Il sangue dell’alleanza, per il perdono dei peccati (Mt 26,28)             </vt:lpstr>
      <vt:lpstr>Il sangue dell’alleanza, per il perdono dei peccati (Mt 26,28)             </vt:lpstr>
      <vt:lpstr>Il sangue dell’alleanza, per il perdono dei peccati (Mt 26,28)             </vt:lpstr>
      <vt:lpstr>Il sangue dell’alleanza, per il perdono dei peccati (Mt 26,28)             </vt:lpstr>
      <vt:lpstr>Il sangue dell’alleanza, per il perdono dei peccati (Mt 26,28)             </vt:lpstr>
      <vt:lpstr>Il sangue dell’alleanza, per il perdono dei peccati (Mt 26,28)             </vt:lpstr>
      <vt:lpstr>Il sangue dell’alleanza, per il perdono dei peccati (Mt 26,28)             </vt:lpstr>
      <vt:lpstr>Ecco, io sono con voi tutti i giorni, fino alla fine dei tempi (Mt 28,20)              </vt:lpstr>
      <vt:lpstr>Conclusione</vt:lpstr>
      <vt:lpstr>Conclusione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Gerusalemme nel vangelo secondo Matteo</dc:title>
  <dc:creator>Microsoft Office User</dc:creator>
  <cp:lastModifiedBy>Microsoft Office User</cp:lastModifiedBy>
  <cp:revision>82</cp:revision>
  <dcterms:created xsi:type="dcterms:W3CDTF">2023-03-29T09:11:53Z</dcterms:created>
  <dcterms:modified xsi:type="dcterms:W3CDTF">2024-04-02T17:38:10Z</dcterms:modified>
</cp:coreProperties>
</file>